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  <p:sldMasterId id="2147483752" r:id="rId3"/>
    <p:sldMasterId id="2147483720" r:id="rId4"/>
    <p:sldMasterId id="2147483759" r:id="rId5"/>
    <p:sldMasterId id="2147483765" r:id="rId6"/>
    <p:sldMasterId id="2147483783" r:id="rId7"/>
    <p:sldMasterId id="2147483800" r:id="rId8"/>
    <p:sldMasterId id="2147483815" r:id="rId9"/>
    <p:sldMasterId id="2147483822" r:id="rId10"/>
    <p:sldMasterId id="2147483850" r:id="rId11"/>
  </p:sldMasterIdLst>
  <p:notesMasterIdLst>
    <p:notesMasterId r:id="rId42"/>
  </p:notesMasterIdLst>
  <p:handoutMasterIdLst>
    <p:handoutMasterId r:id="rId43"/>
  </p:handoutMasterIdLst>
  <p:sldIdLst>
    <p:sldId id="256" r:id="rId12"/>
    <p:sldId id="4564" r:id="rId13"/>
    <p:sldId id="4565" r:id="rId14"/>
    <p:sldId id="4566" r:id="rId15"/>
    <p:sldId id="4644" r:id="rId16"/>
    <p:sldId id="4611" r:id="rId17"/>
    <p:sldId id="4597" r:id="rId18"/>
    <p:sldId id="4865" r:id="rId19"/>
    <p:sldId id="4798" r:id="rId20"/>
    <p:sldId id="4799" r:id="rId21"/>
    <p:sldId id="286" r:id="rId22"/>
    <p:sldId id="4889" r:id="rId23"/>
    <p:sldId id="4518" r:id="rId24"/>
    <p:sldId id="4641" r:id="rId25"/>
    <p:sldId id="4607" r:id="rId26"/>
    <p:sldId id="4890" r:id="rId27"/>
    <p:sldId id="4808" r:id="rId28"/>
    <p:sldId id="4852" r:id="rId29"/>
    <p:sldId id="4732" r:id="rId30"/>
    <p:sldId id="4872" r:id="rId31"/>
    <p:sldId id="4826" r:id="rId32"/>
    <p:sldId id="4860" r:id="rId33"/>
    <p:sldId id="4612" r:id="rId34"/>
    <p:sldId id="4843" r:id="rId35"/>
    <p:sldId id="4871" r:id="rId36"/>
    <p:sldId id="4904" r:id="rId37"/>
    <p:sldId id="4905" r:id="rId38"/>
    <p:sldId id="4902" r:id="rId39"/>
    <p:sldId id="4605" r:id="rId40"/>
    <p:sldId id="45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40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sch, John" initials="BJ" lastIdx="12" clrIdx="0">
    <p:extLst>
      <p:ext uri="{19B8F6BF-5375-455C-9EA6-DF929625EA0E}">
        <p15:presenceInfo xmlns:p15="http://schemas.microsoft.com/office/powerpoint/2012/main" userId="S::john.bertsch@hbsp.harvard.edu::858759bf-8f89-425f-98cd-19795137a83f" providerId="AD"/>
      </p:ext>
    </p:extLst>
  </p:cmAuthor>
  <p:cmAuthor id="2" name="John Bertsch" initials="JB" lastIdx="24" clrIdx="1">
    <p:extLst>
      <p:ext uri="{19B8F6BF-5375-455C-9EA6-DF929625EA0E}">
        <p15:presenceInfo xmlns:p15="http://schemas.microsoft.com/office/powerpoint/2012/main" userId="Rwcxp3LZcaolCcFtm6Zp9CZMiP4FDYSwAAua/Ce6njw=" providerId="None"/>
      </p:ext>
    </p:extLst>
  </p:cmAuthor>
  <p:cmAuthor id="3" name="Petrillo, Kristin" initials="PK" lastIdx="21" clrIdx="2">
    <p:extLst>
      <p:ext uri="{19B8F6BF-5375-455C-9EA6-DF929625EA0E}">
        <p15:presenceInfo xmlns:p15="http://schemas.microsoft.com/office/powerpoint/2012/main" userId="S::kpetrillo@harvardbusiness.org::28abcf79-03ed-4989-a3c0-efd2da02ecfb" providerId="AD"/>
      </p:ext>
    </p:extLst>
  </p:cmAuthor>
  <p:cmAuthor id="4" name="Microsoft Office User" initials="MOU" lastIdx="19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E5B42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249" autoAdjust="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>
        <p:guide pos="3840"/>
        <p:guide pos="340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 showGuides="1">
      <p:cViewPr varScale="1">
        <p:scale>
          <a:sx n="153" d="100"/>
          <a:sy n="153" d="100"/>
        </p:scale>
        <p:origin x="39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90338D-BC3F-0646-8BF6-F17A29B1C6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3FFEF-0B01-2242-BCF1-2FBFB8E5D8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194F-3F06-8F4A-9F49-205F31AD65BE}" type="datetimeFigureOut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t>1/24/2024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135A6-E873-DC47-A4D2-35BF190B05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CF538-99D9-9847-A6F8-7239ABB2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47A8E-ED7D-BE45-8772-1A0D0E45E5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42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08794E-543B-4169-82F9-184F8567627A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103361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832B81-A84C-4B24-86CB-14EFE078829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6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7475" indent="-117475" algn="l" defTabSz="914400" rtl="0" eaLnBrk="1" latinLnBrk="0" hangingPunct="1">
      <a:lnSpc>
        <a:spcPct val="90000"/>
      </a:lnSpc>
      <a:spcAft>
        <a:spcPts val="800"/>
      </a:spcAft>
      <a:buFont typeface="Arial" panose="020B0604020202020204" pitchFamily="34" charset="0"/>
      <a:buChar char="•"/>
      <a:tabLst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36538" indent="-119063" algn="l" defTabSz="914400" rtl="0" eaLnBrk="1" latinLnBrk="0" hangingPunct="1">
      <a:lnSpc>
        <a:spcPct val="90000"/>
      </a:lnSpc>
      <a:spcAft>
        <a:spcPts val="800"/>
      </a:spcAft>
      <a:buFont typeface="Arial" panose="020B0604020202020204" pitchFamily="34" charset="0"/>
      <a:buChar char="•"/>
      <a:tabLst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06400" indent="-119063" algn="l" defTabSz="914400" rtl="0" eaLnBrk="1" latinLnBrk="0" hangingPunct="1">
      <a:lnSpc>
        <a:spcPct val="90000"/>
      </a:lnSpc>
      <a:spcAft>
        <a:spcPts val="800"/>
      </a:spcAft>
      <a:buFont typeface="Arial" panose="020B0604020202020204" pitchFamily="34" charset="0"/>
      <a:buChar char="•"/>
      <a:tabLst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574675" indent="-168275" algn="l" defTabSz="914400" rtl="0" eaLnBrk="1" latinLnBrk="0" hangingPunct="1">
      <a:lnSpc>
        <a:spcPct val="90000"/>
      </a:lnSpc>
      <a:spcAft>
        <a:spcPts val="800"/>
      </a:spcAft>
      <a:buFont typeface="Arial" panose="020B0604020202020204" pitchFamily="34" charset="0"/>
      <a:buChar char="•"/>
      <a:tabLst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744538" indent="-169863" algn="l" defTabSz="914400" rtl="0" eaLnBrk="1" latinLnBrk="0" hangingPunct="1">
      <a:lnSpc>
        <a:spcPct val="90000"/>
      </a:lnSpc>
      <a:spcAft>
        <a:spcPts val="800"/>
      </a:spcAft>
      <a:buFont typeface="Arial" panose="020B0604020202020204" pitchFamily="34" charset="0"/>
      <a:buChar char="•"/>
      <a:tabLst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9026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465138"/>
            <a:ext cx="4646612" cy="2613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7196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9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2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65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2855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03118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2763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0655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88394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2B81-A84C-4B24-86CB-14EFE07882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9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457200"/>
            <a:ext cx="4567238" cy="257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3491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70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32B81-A84C-4B24-86CB-14EFE07882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0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32B81-A84C-4B24-86CB-14EFE07882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8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465138"/>
            <a:ext cx="4641850" cy="2611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HMM Generic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AC4A706-8594-1F46-8C47-E7863AB2C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440" y="3352800"/>
            <a:ext cx="6224768" cy="215586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 sz="48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CF56E-B227-754F-9906-6A9E15633783}"/>
              </a:ext>
            </a:extLst>
          </p:cNvPr>
          <p:cNvSpPr txBox="1"/>
          <p:nvPr userDrawn="1"/>
        </p:nvSpPr>
        <p:spPr>
          <a:xfrm>
            <a:off x="8572501" y="10733"/>
            <a:ext cx="3619500" cy="6858000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 lIns="0" tIns="38100" rIns="0" rtlCol="0">
            <a:noAutofit/>
          </a:bodyPr>
          <a:lstStyle/>
          <a:p>
            <a:endParaRPr lang="en-US" sz="2333" dirty="0">
              <a:ea typeface="+mj-ea"/>
              <a:cs typeface="+mj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890FE-A260-254E-9BCE-F6439CC0C9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0046" y="1187024"/>
            <a:ext cx="2939991" cy="286754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333" b="1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911B76C-35D5-3D45-8B37-7253A4E2CB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0046" y="1673071"/>
            <a:ext cx="2963333" cy="3270637"/>
          </a:xfrm>
          <a:prstGeom prst="rect">
            <a:avLst/>
          </a:prstGeom>
        </p:spPr>
        <p:txBody>
          <a:bodyPr lIns="0" rIns="0"/>
          <a:lstStyle>
            <a:lvl1pPr marL="9260" indent="0">
              <a:spcBef>
                <a:spcPts val="2917"/>
              </a:spcBef>
              <a:buNone/>
              <a:tabLst/>
              <a:defRPr sz="1000" b="1" spc="-42" baseline="0">
                <a:solidFill>
                  <a:srgbClr val="B3EB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>
              <a:spcBef>
                <a:spcPts val="833"/>
              </a:spcBef>
              <a:buNone/>
              <a:tabLst/>
              <a:defRPr sz="1333" b="1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>
              <a:spcBef>
                <a:spcPts val="0"/>
              </a:spcBef>
              <a:buNone/>
              <a:tabLst/>
              <a:defRPr sz="1333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PRESENTED BY</a:t>
            </a:r>
          </a:p>
          <a:p>
            <a:pPr lvl="1"/>
            <a:r>
              <a:rPr lang="en-US" dirty="0"/>
              <a:t>Name Name</a:t>
            </a:r>
          </a:p>
          <a:p>
            <a:pPr lvl="2"/>
            <a:r>
              <a:rPr lang="en-US" dirty="0"/>
              <a:t>Title </a:t>
            </a:r>
          </a:p>
          <a:p>
            <a:pPr lvl="1"/>
            <a:r>
              <a:rPr lang="en-US" dirty="0"/>
              <a:t>Name Name</a:t>
            </a:r>
          </a:p>
          <a:p>
            <a:pPr lvl="2"/>
            <a:r>
              <a:rPr lang="en-US" dirty="0"/>
              <a:t>Title </a:t>
            </a:r>
          </a:p>
          <a:p>
            <a:pPr lvl="0"/>
            <a:r>
              <a:rPr lang="en-US" dirty="0"/>
              <a:t>FOR</a:t>
            </a:r>
          </a:p>
          <a:p>
            <a:pPr lvl="1"/>
            <a:r>
              <a:rPr lang="en-US" dirty="0"/>
              <a:t>Name Name</a:t>
            </a:r>
          </a:p>
          <a:p>
            <a:pPr lvl="2"/>
            <a:r>
              <a:rPr lang="en-US" dirty="0"/>
              <a:t>Title </a:t>
            </a:r>
          </a:p>
          <a:p>
            <a:pPr lvl="1"/>
            <a:r>
              <a:rPr lang="en-US" dirty="0"/>
              <a:t>Name Name</a:t>
            </a:r>
          </a:p>
          <a:p>
            <a:pPr lvl="2"/>
            <a:r>
              <a:rPr lang="en-US" dirty="0"/>
              <a:t>Title 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0B0C534-BD9B-9E4F-A23F-3BF74E140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1" y="6356615"/>
            <a:ext cx="63965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43C20D-A13F-464B-BAE7-EE671D41C53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59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9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 + Subhea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5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1873C6-29CC-B943-9055-F1E73BD5697F}"/>
              </a:ext>
            </a:extLst>
          </p:cNvPr>
          <p:cNvSpPr/>
          <p:nvPr userDrawn="1"/>
        </p:nvSpPr>
        <p:spPr>
          <a:xfrm>
            <a:off x="533400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91A09-A89C-6143-85CF-DD54B91ABFF4}"/>
              </a:ext>
            </a:extLst>
          </p:cNvPr>
          <p:cNvSpPr/>
          <p:nvPr userDrawn="1"/>
        </p:nvSpPr>
        <p:spPr>
          <a:xfrm>
            <a:off x="2803151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B238B2-2733-BB41-811B-569478AD15D2}"/>
              </a:ext>
            </a:extLst>
          </p:cNvPr>
          <p:cNvSpPr/>
          <p:nvPr userDrawn="1"/>
        </p:nvSpPr>
        <p:spPr>
          <a:xfrm>
            <a:off x="5072902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5F32D-5529-484E-8046-1B0CE8E1B63A}"/>
              </a:ext>
            </a:extLst>
          </p:cNvPr>
          <p:cNvSpPr/>
          <p:nvPr userDrawn="1"/>
        </p:nvSpPr>
        <p:spPr>
          <a:xfrm>
            <a:off x="7342653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FB0C06-BFD8-6B44-8515-CFB87358FBA1}"/>
              </a:ext>
            </a:extLst>
          </p:cNvPr>
          <p:cNvSpPr/>
          <p:nvPr userDrawn="1"/>
        </p:nvSpPr>
        <p:spPr>
          <a:xfrm>
            <a:off x="9612406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33401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C5E20AB-5C31-0C47-8196-64710FD0D8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4117004"/>
            <a:ext cx="205739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B8B79C-8146-E345-B1BB-201F56ED81DC}"/>
              </a:ext>
            </a:extLst>
          </p:cNvPr>
          <p:cNvSpPr/>
          <p:nvPr userDrawn="1"/>
        </p:nvSpPr>
        <p:spPr>
          <a:xfrm>
            <a:off x="2807045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E677B0-8D0B-EC4B-ABA1-57C1247643B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807044" y="4117004"/>
            <a:ext cx="205350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434EC1-B93A-BF45-B4D6-8BDA911A5352}"/>
              </a:ext>
            </a:extLst>
          </p:cNvPr>
          <p:cNvSpPr/>
          <p:nvPr userDrawn="1"/>
        </p:nvSpPr>
        <p:spPr>
          <a:xfrm>
            <a:off x="5080134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D125308-53B8-FB4A-B5AF-274B9640446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88925" y="4117004"/>
            <a:ext cx="204137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ADAB0A-DC31-CB48-A317-75EFFA9D4DA8}"/>
              </a:ext>
            </a:extLst>
          </p:cNvPr>
          <p:cNvSpPr/>
          <p:nvPr userDrawn="1"/>
        </p:nvSpPr>
        <p:spPr>
          <a:xfrm>
            <a:off x="7344431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7A2D05-B0B5-1C43-9336-CD3B25CA252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370806" y="4117004"/>
            <a:ext cx="201415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6942CE-415A-EE4B-BC0F-4E2332D40F1A}"/>
              </a:ext>
            </a:extLst>
          </p:cNvPr>
          <p:cNvSpPr/>
          <p:nvPr userDrawn="1"/>
        </p:nvSpPr>
        <p:spPr>
          <a:xfrm>
            <a:off x="9618628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886354-6731-8942-A313-6F2D4A442B6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9636211" y="4117004"/>
            <a:ext cx="202239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9C205D95-6168-D54A-B0CE-303599D941B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5FFAFE-81FC-214A-898F-D15E08EB8FEB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47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0E2F24-4F9E-3A4E-9860-9AB5B3A3FF7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638300"/>
            <a:ext cx="9220200" cy="3733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00" b="0" i="0" spc="-125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12725" indent="-212725">
              <a:buClrTx/>
              <a:buFont typeface="System Font Regular"/>
              <a:buChar char="—"/>
              <a:tabLst/>
              <a:defRPr sz="2000"/>
            </a:lvl2pPr>
          </a:lstStyle>
          <a:p>
            <a:pPr lvl="0"/>
            <a:r>
              <a:rPr lang="en-US" dirty="0"/>
              <a:t>Click to edit quote text.</a:t>
            </a:r>
          </a:p>
          <a:p>
            <a:pPr lvl="1"/>
            <a:r>
              <a:rPr lang="en-US" dirty="0"/>
              <a:t>Click to edit attribution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E34E3A-275D-CD4A-AE59-72E6E08907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43EFA00-66C2-0A4B-9C30-BD5B3109CA5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949937"/>
            <a:ext cx="11125200" cy="462325"/>
          </a:xfrm>
          <a:prstGeom prst="rect">
            <a:avLst/>
          </a:prstGeom>
        </p:spPr>
        <p:txBody>
          <a:bodyPr lIns="0" tIns="0" rIns="0" bIns="0"/>
          <a:lstStyle>
            <a:lvl1pPr marL="11113" indent="0">
              <a:buNone/>
              <a:tabLst/>
              <a:defRPr sz="2200" b="1" spc="-130" baseline="0">
                <a:solidFill>
                  <a:schemeClr val="accent2"/>
                </a:solidFill>
              </a:defRPr>
            </a:lvl1pPr>
            <a:lvl2pPr marL="11113" indent="0">
              <a:buNone/>
              <a:tabLst/>
              <a:defRPr sz="2000" b="0" spc="-13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F50B91-6CEC-C547-A981-109ECCE301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0352" y="5431536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2EC49-850B-9742-B070-C49018EB1A8A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156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ARTI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FBB201-F7BF-DB42-A813-67B4BE0492A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31750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DD4B9-4F76-2545-A119-C85BB09E6C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3400" y="1638300"/>
            <a:ext cx="11125200" cy="37337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F052E2-3EC4-6D48-BBB2-0C0D44934E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825A4AE-0C30-3249-A8E9-CF068BF7257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21525" y="860499"/>
            <a:ext cx="11125200" cy="578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Article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B887D5-E1F2-6545-AC1C-D441A31E2683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4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7EAC6E-E5D4-564F-8E70-F5FCCAD544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53F9E93-1891-FE4F-AED5-994D15D7A18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9B8B3C-56EA-1A47-B77C-91F29DF1794C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46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501258-659E-D640-807A-E3E46A4E3435}"/>
              </a:ext>
            </a:extLst>
          </p:cNvPr>
          <p:cNvSpPr/>
          <p:nvPr userDrawn="1"/>
        </p:nvSpPr>
        <p:spPr>
          <a:xfrm>
            <a:off x="5969000" y="-1"/>
            <a:ext cx="6223000" cy="6109329"/>
          </a:xfrm>
          <a:prstGeom prst="rect">
            <a:avLst/>
          </a:prstGeom>
          <a:solidFill>
            <a:srgbClr val="C9F0FF">
              <a:alpha val="300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F052E2-3EC4-6D48-BBB2-0C0D44934E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1F54A39-575D-BA40-8E1C-C011E6BFEFD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33400" y="2041708"/>
            <a:ext cx="4977384" cy="3230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D1C25E3-5FEA-E545-93F8-3C6E3A82536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26737" y="1995186"/>
            <a:ext cx="5408113" cy="3862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2400" b="1" spc="-50" baseline="0">
                <a:solidFill>
                  <a:schemeClr val="accent2"/>
                </a:solidFill>
              </a:defRPr>
            </a:lvl1pPr>
            <a:lvl2pPr marL="12700" indent="0">
              <a:lnSpc>
                <a:spcPct val="100000"/>
              </a:lnSpc>
              <a:spcBef>
                <a:spcPts val="2000"/>
              </a:spcBef>
              <a:buFontTx/>
              <a:buNone/>
              <a:tabLst/>
              <a:defRPr sz="1600" spc="-30" baseline="0">
                <a:solidFill>
                  <a:schemeClr val="tx1"/>
                </a:solidFill>
              </a:defRPr>
            </a:lvl2pPr>
            <a:lvl3pPr marL="12700" indent="0">
              <a:lnSpc>
                <a:spcPct val="90000"/>
              </a:lnSpc>
              <a:spcBef>
                <a:spcPts val="2000"/>
              </a:spcBef>
              <a:buFontTx/>
              <a:buNone/>
              <a:tabLst/>
              <a:defRPr sz="1800" u="sng" spc="-50" baseline="0">
                <a:solidFill>
                  <a:schemeClr val="accent1"/>
                </a:solidFill>
              </a:defRPr>
            </a:lvl3pPr>
            <a:lvl4pPr marL="12700" indent="0">
              <a:lnSpc>
                <a:spcPct val="90000"/>
              </a:lnSpc>
              <a:spcBef>
                <a:spcPts val="800"/>
              </a:spcBef>
              <a:buFontTx/>
              <a:buNone/>
              <a:tabLst/>
              <a:defRPr sz="1800" u="sng" spc="-50" baseline="0">
                <a:solidFill>
                  <a:schemeClr val="bg2"/>
                </a:solidFill>
              </a:defRPr>
            </a:lvl4pPr>
            <a:lvl5pPr marL="12700" indent="0">
              <a:lnSpc>
                <a:spcPct val="90000"/>
              </a:lnSpc>
              <a:spcBef>
                <a:spcPts val="800"/>
              </a:spcBef>
              <a:buFontTx/>
              <a:buNone/>
              <a:tabLst/>
              <a:defRPr sz="1800" u="sng" spc="-5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82FD15-5F7A-1148-B3DC-BA644DF61C1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4" y="860498"/>
            <a:ext cx="544747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175319-A298-8D41-BB77-DFAE650C945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484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8890F-D7C2-E947-BF92-6A110EB27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981" t="21121" r="14198" b="11265"/>
          <a:stretch/>
        </p:blipFill>
        <p:spPr>
          <a:xfrm>
            <a:off x="5969000" y="1"/>
            <a:ext cx="6680202" cy="608076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860E41E-068A-3D4C-91E3-4AEC2A74B1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0"/>
            <a:ext cx="3543300" cy="331211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b="1" spc="-50" baseline="0"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600" spc="-50" baseline="0">
                <a:solidFill>
                  <a:schemeClr val="tx1"/>
                </a:solidFill>
              </a:defRPr>
            </a:lvl2pPr>
            <a:lvl3pPr marL="344488" indent="-192088">
              <a:lnSpc>
                <a:spcPct val="90000"/>
              </a:lnSpc>
              <a:spcBef>
                <a:spcPts val="1000"/>
              </a:spcBef>
              <a:tabLst/>
              <a:defRPr sz="16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66C1A30-2179-444D-B136-038F1CDABD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305301" y="2247900"/>
            <a:ext cx="7353300" cy="33021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1800" b="1" spc="-50" baseline="0">
                <a:solidFill>
                  <a:schemeClr val="tx1"/>
                </a:solidFill>
              </a:defRPr>
            </a:lvl1pPr>
            <a:lvl2pPr marL="7937" indent="0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1800" b="1" spc="-50" baseline="0">
                <a:solidFill>
                  <a:schemeClr val="accent1"/>
                </a:solidFill>
              </a:defRPr>
            </a:lvl2pPr>
            <a:lvl3pPr marL="171450" indent="-161925">
              <a:lnSpc>
                <a:spcPct val="90000"/>
              </a:lnSpc>
              <a:spcBef>
                <a:spcPts val="10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22EE6DB-ED9B-B945-A800-004E366BF4B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3399" y="860498"/>
            <a:ext cx="1111332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861D746-80FF-5344-9C75-12B5CDB5332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31750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440A82-3CED-5547-81EC-D1C39B32D34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532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ULLETS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A11FEB2-FE0A-9146-8B2E-D7F6D0EF6BE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3000" y="-1"/>
            <a:ext cx="5969000" cy="60674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20BA429-95A8-A14C-A558-6150DC2E14B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400" y="2247900"/>
            <a:ext cx="5435600" cy="3350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1" kern="1200" spc="-67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3" indent="-239713">
              <a:tabLst/>
              <a:defRPr sz="2000" spc="-30" baseline="0"/>
            </a:lvl2pPr>
            <a:lvl3pPr marL="466725" indent="-227013">
              <a:tabLst/>
              <a:defRPr sz="1800" spc="-30" baseline="0"/>
            </a:lvl3pPr>
            <a:lvl4pPr marL="693738" indent="-227013">
              <a:tabLst/>
              <a:defRPr sz="1600" spc="-30"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19D956E-6531-BA4D-B360-CD71B109F85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544747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07D6A13-1DC7-8E42-9770-0E254275FC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54356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07FEFB-C973-DF4B-B7A2-0B61AC87C4F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62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Text_REV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25926CC-86F7-BC48-A2FD-5BF1DB1AC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3400" y="1181100"/>
            <a:ext cx="9486900" cy="37338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634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All Tex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908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00F7A-0B0B-724D-8B7E-08CB77F9E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0"/>
            <a:ext cx="111252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A4D259-31D8-EE41-888D-E504B491B1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17326-A118-3840-A167-CD540E67C5A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8388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Headline Only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23E80-2206-A84E-8E85-7B5AABABB0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FAF4AC-F59C-CA49-9F1F-F5DA832BF37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63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5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275272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709A6-0FD7-AA4C-B1C1-D45A9F8E7145}"/>
              </a:ext>
            </a:extLst>
          </p:cNvPr>
          <p:cNvSpPr/>
          <p:nvPr userDrawn="1"/>
        </p:nvSpPr>
        <p:spPr>
          <a:xfrm>
            <a:off x="5050491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E024D-5F65-B54F-BDCF-74B7CB7515DB}"/>
              </a:ext>
            </a:extLst>
          </p:cNvPr>
          <p:cNvSpPr/>
          <p:nvPr userDrawn="1"/>
        </p:nvSpPr>
        <p:spPr>
          <a:xfrm>
            <a:off x="734377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F516F-2746-0040-88E0-1B2C7631D16E}"/>
              </a:ext>
            </a:extLst>
          </p:cNvPr>
          <p:cNvSpPr/>
          <p:nvPr userDrawn="1"/>
        </p:nvSpPr>
        <p:spPr>
          <a:xfrm>
            <a:off x="96393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18C47-8C3D-A848-8E65-98625596F390}"/>
              </a:ext>
            </a:extLst>
          </p:cNvPr>
          <p:cNvSpPr/>
          <p:nvPr userDrawn="1"/>
        </p:nvSpPr>
        <p:spPr>
          <a:xfrm>
            <a:off x="275496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08595-A860-594B-96FD-796453F3FE0E}"/>
              </a:ext>
            </a:extLst>
          </p:cNvPr>
          <p:cNvSpPr/>
          <p:nvPr userDrawn="1"/>
        </p:nvSpPr>
        <p:spPr>
          <a:xfrm>
            <a:off x="505049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FF60D-1F08-2744-8D73-C4B1E5173427}"/>
              </a:ext>
            </a:extLst>
          </p:cNvPr>
          <p:cNvSpPr/>
          <p:nvPr userDrawn="1"/>
        </p:nvSpPr>
        <p:spPr>
          <a:xfrm>
            <a:off x="734601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3AEFC-DCEA-3841-84DC-79C6010AFEE4}"/>
              </a:ext>
            </a:extLst>
          </p:cNvPr>
          <p:cNvSpPr/>
          <p:nvPr userDrawn="1"/>
        </p:nvSpPr>
        <p:spPr>
          <a:xfrm>
            <a:off x="96415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27BA5-C87F-F847-9E58-DCECEB2FAB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52725" y="4076699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434E40-7066-0C46-9D29-597965F759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50491" y="4076698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45A085-3164-FA4D-A715-6F4270DF56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46016" y="4076697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681AC2-B111-C44A-AD6A-7193E7EAE3D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663953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01DDC7-4EF4-8B4D-960C-029FB827FE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762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ection Brea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F7B44A-258E-D44A-938A-4FFCA0B29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C884A-4FFE-3E43-8C59-8B2C294927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653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Head+sourc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F7B44A-258E-D44A-938A-4FFCA0B29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C884A-4FFE-3E43-8C59-8B2C294927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286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06F4C3-FAA1-7A49-904A-4B005ABCFB05}"/>
              </a:ext>
            </a:extLst>
          </p:cNvPr>
          <p:cNvSpPr/>
          <p:nvPr userDrawn="1"/>
        </p:nvSpPr>
        <p:spPr>
          <a:xfrm>
            <a:off x="4297262" y="0"/>
            <a:ext cx="7894738" cy="60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64B787-39DD-EF40-B801-67AAF65F79A0}"/>
              </a:ext>
            </a:extLst>
          </p:cNvPr>
          <p:cNvSpPr/>
          <p:nvPr userDrawn="1"/>
        </p:nvSpPr>
        <p:spPr>
          <a:xfrm>
            <a:off x="0" y="0"/>
            <a:ext cx="7894738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2F7B2F8-A6FD-D746-8E9B-FDFB91B3EE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500" y="2247900"/>
            <a:ext cx="6819900" cy="3848100"/>
          </a:xfrm>
          <a:prstGeom prst="rect">
            <a:avLst/>
          </a:prstGeom>
        </p:spPr>
        <p:txBody>
          <a:bodyPr lIns="0" tIns="0" rIns="0" bIns="0"/>
          <a:lstStyle>
            <a:lvl1pPr marL="9260" indent="0" algn="l">
              <a:buNone/>
              <a:tabLst/>
              <a:defRPr sz="4000" b="1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 algn="l">
              <a:spcBef>
                <a:spcPts val="833"/>
              </a:spcBef>
              <a:buNone/>
              <a:tabLst/>
              <a:defRPr sz="3000"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 algn="l">
              <a:spcBef>
                <a:spcPts val="2083"/>
              </a:spcBef>
              <a:buNone/>
              <a:tabLst/>
              <a:defRPr sz="1333" b="1" cap="all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 algn="l">
              <a:buNone/>
              <a:tabLst/>
              <a:defRPr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 algn="l">
              <a:buNone/>
              <a:tabLst/>
              <a:defRPr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1F87AC-A150-7640-9BC8-6D14F5BCB9D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5FBF2EC-452E-C44C-A12F-D00DA1E6F2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468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m Head_All Tex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00F7A-0B0B-724D-8B7E-08CB77F9E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1"/>
            <a:ext cx="11125200" cy="2357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A4D259-31D8-EE41-888D-E504B491B1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17326-A118-3840-A167-CD540E67C5A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6275FA9-7678-E448-AF2D-A6334015AD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54356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u="sng" spc="-50" baseline="0">
                <a:solidFill>
                  <a:schemeClr val="accent2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DC9514C-1DFA-3240-A113-BEF5D55FBD6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24255" y="1181101"/>
            <a:ext cx="9229345" cy="99858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tabLst/>
              <a:defRPr sz="4000" b="1" spc="-130" baseline="0">
                <a:solidFill>
                  <a:schemeClr val="accent2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4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8891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QUO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66279-81D3-814A-BCFC-66F4E2A033E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987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D6057F-1066-5143-AB00-99504295C3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15300" y="0"/>
            <a:ext cx="40767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EF83EF-F5AF-3149-8F9F-6536BBF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909" y="1181100"/>
            <a:ext cx="7340791" cy="4191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600"/>
              </a:spcBef>
              <a:buFontTx/>
              <a:buNone/>
              <a:defRPr lang="en-US" sz="3000" b="1" kern="1200" spc="-1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5A0BCD4-860D-0C48-8615-B2E7F56F6764}"/>
              </a:ext>
            </a:extLst>
          </p:cNvPr>
          <p:cNvSpPr txBox="1">
            <a:spLocks/>
          </p:cNvSpPr>
          <p:nvPr userDrawn="1"/>
        </p:nvSpPr>
        <p:spPr>
          <a:xfrm>
            <a:off x="304801" y="6356615"/>
            <a:ext cx="14859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43C20D-A13F-464B-BAE7-EE671D41C53E}" type="slidenum">
              <a:rPr lang="en-US" sz="833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pPr/>
              <a:t>‹Nº›</a:t>
            </a:fld>
            <a:endParaRPr lang="en-US" sz="833" kern="12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D7CC4BA-B01F-924C-B818-DBF503384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5303520" cy="182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34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No Sub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ABE463-CDB3-EF43-90A5-A2C5D7BB05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60BA9B-CFB0-E848-BF4C-6F99A4B479E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118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4242D79-E60A-8A4C-8914-C647FAC8A9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816497"/>
            <a:ext cx="5435600" cy="95661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0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BBD08D0-5E29-D141-B457-C7AFCF871E4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795844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D6E1F090-0661-144C-A222-0ADD65F5E668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3400" y="1796014"/>
            <a:ext cx="35433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299F35-1FA7-C742-87EC-878CBBF685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24642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hart_40pt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4242D79-E60A-8A4C-8914-C647FAC8A9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816497"/>
            <a:ext cx="5435600" cy="95661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0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BBD08D0-5E29-D141-B457-C7AFCF871E4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78224" y="1795844"/>
            <a:ext cx="7391400" cy="3683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D6E1F090-0661-144C-A222-0ADD65F5E668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3400" y="1796014"/>
            <a:ext cx="35433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299F35-1FA7-C742-87EC-878CBBF685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543512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78780B-5FD1-B34D-B04E-E65A5010D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841913"/>
            <a:ext cx="94869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5EF6621-0479-094F-B4A1-F25253ABB8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508222"/>
            <a:ext cx="9220199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4E68ABD-7433-8C48-95D9-6CE31EE43E5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6381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6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5793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EF83EF-F5AF-3149-8F9F-6536BBF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500" y="1638300"/>
            <a:ext cx="9620250" cy="3733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5400" b="1" kern="1200" spc="-167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D6057F-1066-5143-AB00-99504295C3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1219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8DBBC4-882E-6A47-A89A-487DDEB3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09619-6488-FD41-853D-1A34FE61432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D2B406-5B94-234E-80D3-DC10EA278A2A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779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3329648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6249775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588682-43CB-E842-A33E-C1AEB7758F1E}"/>
              </a:ext>
            </a:extLst>
          </p:cNvPr>
          <p:cNvSpPr/>
          <p:nvPr userDrawn="1"/>
        </p:nvSpPr>
        <p:spPr>
          <a:xfrm>
            <a:off x="9130836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333593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33AD35-E2FA-2347-90DD-47308B7905A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3369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625195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50DEEE3-16E7-274B-A41B-CA6C510ADBA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971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2816C-F7EB-6D46-A61E-32D2F7DEDD29}"/>
              </a:ext>
            </a:extLst>
          </p:cNvPr>
          <p:cNvSpPr/>
          <p:nvPr userDrawn="1"/>
        </p:nvSpPr>
        <p:spPr>
          <a:xfrm>
            <a:off x="912670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F47F88-1206-F843-A710-1401E8F84A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26705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A91290A-2BFA-E741-BAB8-A6C201CA1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870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12CA67-3BB1-A244-9D6B-AC16D94431ED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338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PLIT_PHOTO_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DE3C91-536D-7442-BA54-35B6DFA933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7886700" cy="60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5C0FD-140B-DA49-AC0A-CC9D875ED0B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15300" y="2247900"/>
            <a:ext cx="35433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1" spc="-167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4896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LUE HEAD_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F72A19-C2E4-E74A-A15F-7A6CD73F52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6000" y="0"/>
            <a:ext cx="4826001" cy="6096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3BF063-877B-8C49-8700-63C4AF07C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16749A-82D4-8445-8710-AA4C2E62984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2828E03-1FA0-3945-B331-67A9B7C6787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4256" y="1181100"/>
            <a:ext cx="7353300" cy="119617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tabLst/>
              <a:defRPr sz="4000" b="1" spc="-130" baseline="0">
                <a:solidFill>
                  <a:schemeClr val="accent2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4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31931C-DFE7-8A4D-ACF5-7BBC06D0A1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40A0-04B2-7D47-B080-A3E7C5033403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24608" y="2244725"/>
            <a:ext cx="6614746" cy="3189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None/>
              <a:defRPr sz="2000" b="1" spc="-80" baseline="0"/>
            </a:lvl1pPr>
            <a:lvl2pPr marL="7938" indent="0">
              <a:buNone/>
              <a:tabLst/>
              <a:defRPr sz="2000" spc="-50" baseline="0"/>
            </a:lvl2pPr>
            <a:lvl3pPr marL="7938" indent="0">
              <a:buNone/>
              <a:tabLst/>
              <a:defRPr sz="2000" spc="-50" baseline="0"/>
            </a:lvl3pPr>
            <a:lvl4pPr marL="7938" indent="0">
              <a:buNone/>
              <a:tabLst/>
              <a:defRPr sz="2000" spc="-50" baseline="0"/>
            </a:lvl4pPr>
            <a:lvl5pPr marL="7938" indent="0">
              <a:buNone/>
              <a:tabLst/>
              <a:defRPr sz="2000" spc="-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821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_2 COLUMN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ABE463-CDB3-EF43-90A5-A2C5D7BB05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BA304131-3124-A641-8419-7ED66182C9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87105" y="2381250"/>
            <a:ext cx="853282" cy="8532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58AB05-C802-D64E-B6BA-403CD7DFA970}"/>
              </a:ext>
            </a:extLst>
          </p:cNvPr>
          <p:cNvGrpSpPr/>
          <p:nvPr userDrawn="1"/>
        </p:nvGrpSpPr>
        <p:grpSpPr>
          <a:xfrm>
            <a:off x="602483" y="2381250"/>
            <a:ext cx="5653905" cy="3423202"/>
            <a:chOff x="602483" y="2381250"/>
            <a:chExt cx="5653905" cy="371475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F642A4-66E0-054E-909F-B345C7EE60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2483" y="2381250"/>
              <a:ext cx="0" cy="3714750"/>
            </a:xfrm>
            <a:prstGeom prst="line">
              <a:avLst/>
            </a:prstGeom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0F1E9E-B2C6-374F-AF6C-0C31CFB388A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256388" y="2381250"/>
              <a:ext cx="0" cy="3714750"/>
            </a:xfrm>
            <a:prstGeom prst="line">
              <a:avLst/>
            </a:prstGeom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EFC47F-928C-9B4E-B968-D5925A6D20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87106" y="3429001"/>
            <a:ext cx="5181894" cy="2395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spc="-75" baseline="0"/>
            </a:lvl1pPr>
            <a:lvl2pPr marL="122238" indent="-112713">
              <a:tabLst/>
              <a:defRPr sz="1200" spc="-3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2BB3DBEE-6A98-BB44-9ECA-AADBCFAC18C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500913" y="2381250"/>
            <a:ext cx="853282" cy="8532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237603E-2CD4-F843-9966-5313A4F1DE86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500913" y="3429000"/>
            <a:ext cx="5181891" cy="2395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spc="-75" baseline="0"/>
            </a:lvl1pPr>
            <a:lvl2pPr marL="122238" indent="-112713">
              <a:tabLst/>
              <a:defRPr sz="1200" spc="-3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32ED4B-735C-C242-9E6F-42928581FD7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578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4312865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8232528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60208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4321304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8235455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4076700"/>
            <a:ext cx="34557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6254AF-9CCE-3D40-BB51-4E8B47128B4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6384" y="4079240"/>
            <a:ext cx="3452182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C54C4B8-69F5-B74C-8AD1-2CC9A8ECF20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41001" y="4076700"/>
            <a:ext cx="344722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58A2052-41A6-B148-AFB2-E8D21F59F2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513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ead +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997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947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165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arge Text_REV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335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707293"/>
            <a:ext cx="74295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558006"/>
            <a:ext cx="5524500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243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877FF7-92AC-7742-99AC-25D363F1E9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552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48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5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HMM Generic_Opener_no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AC4A706-8594-1F46-8C47-E7863AB2C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440" y="3352800"/>
            <a:ext cx="6224768" cy="215586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 sz="48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CF56E-B227-754F-9906-6A9E15633783}"/>
              </a:ext>
            </a:extLst>
          </p:cNvPr>
          <p:cNvSpPr txBox="1"/>
          <p:nvPr userDrawn="1"/>
        </p:nvSpPr>
        <p:spPr>
          <a:xfrm>
            <a:off x="8572501" y="10733"/>
            <a:ext cx="3619500" cy="6858000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 lIns="0" tIns="38100" rIns="0" rtlCol="0">
            <a:noAutofit/>
          </a:bodyPr>
          <a:lstStyle/>
          <a:p>
            <a:endParaRPr lang="en-US" sz="2333" dirty="0">
              <a:ea typeface="+mj-ea"/>
              <a:cs typeface="+mj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890FE-A260-254E-9BCE-F6439CC0C9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4440" y="5950448"/>
            <a:ext cx="2939991" cy="286754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333" b="1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0B0C534-BD9B-9E4F-A23F-3BF74E140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1" y="6356615"/>
            <a:ext cx="63965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43C20D-A13F-464B-BAE7-EE671D41C53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9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ll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8026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5D793A-7EBF-1C42-B00D-050CC90231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D5BFCF-EB9C-A34B-ACC6-DFB12EF0E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136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_TITLE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1CFCAED-8A38-D24E-82EE-8882F388D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3400" y="914400"/>
            <a:ext cx="3353321" cy="424754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F91482-F25F-0748-B029-BCE8EE76D7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44490" y="0"/>
            <a:ext cx="594751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21B14C-1E51-ED4A-8160-4BC9F6102A3D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54356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847529D-179F-9046-AB4A-5B2A822AB0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841" y="4263661"/>
            <a:ext cx="5114361" cy="1314896"/>
          </a:xfrm>
          <a:prstGeom prst="rect">
            <a:avLst/>
          </a:prstGeom>
        </p:spPr>
        <p:txBody>
          <a:bodyPr lIns="0" tIns="0" rIns="0" anchor="b"/>
          <a:lstStyle>
            <a:lvl1pPr marL="9260" marR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cap="all" spc="-42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>
              <a:spcBef>
                <a:spcPts val="833"/>
              </a:spcBef>
              <a:buNone/>
              <a:tabLst/>
              <a:defRPr sz="1333" b="0" spc="-42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>
              <a:spcBef>
                <a:spcPts val="0"/>
              </a:spcBef>
              <a:buNone/>
              <a:tabLst/>
              <a:defRPr sz="1333" b="0" spc="-42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PRESENTED BY</a:t>
            </a:r>
          </a:p>
          <a:p>
            <a:pPr lvl="1"/>
            <a:r>
              <a:rPr lang="en-US" dirty="0"/>
              <a:t>Name Name, Title </a:t>
            </a:r>
          </a:p>
          <a:p>
            <a:pPr lvl="1"/>
            <a:r>
              <a:rPr lang="en-US" dirty="0"/>
              <a:t>Name Name, Title </a:t>
            </a:r>
          </a:p>
          <a:p>
            <a:pPr lvl="1"/>
            <a:r>
              <a:rPr lang="en-US" dirty="0"/>
              <a:t>Name Name,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FA2085-43CB-324A-97E3-12D919E4E7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00" y="2247900"/>
            <a:ext cx="5130801" cy="1257300"/>
          </a:xfrm>
          <a:prstGeom prst="rect">
            <a:avLst/>
          </a:prstGeom>
        </p:spPr>
        <p:txBody>
          <a:bodyPr lIns="0" tIns="0" rIns="0" bIns="0"/>
          <a:lstStyle>
            <a:lvl1pPr marL="9260" indent="0" algn="l">
              <a:spcBef>
                <a:spcPts val="0"/>
              </a:spcBef>
              <a:buNone/>
              <a:tabLst/>
              <a:defRPr sz="3600" b="1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 algn="l">
              <a:spcBef>
                <a:spcPts val="833"/>
              </a:spcBef>
              <a:buNone/>
              <a:tabLst/>
              <a:defRPr sz="3000" b="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 algn="l">
              <a:spcBef>
                <a:spcPts val="2083"/>
              </a:spcBef>
              <a:buNone/>
              <a:tabLst/>
              <a:defRPr sz="1333" b="1" cap="all" spc="-42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 algn="l">
              <a:buNone/>
              <a:tabLst/>
              <a:defRPr b="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 algn="l">
              <a:buNone/>
              <a:tabLst/>
              <a:defRPr b="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8EB108-7FE0-1E41-956E-D9FE647E4BC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54356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4E4087-5623-724A-B1E3-419ECE55B084}"/>
              </a:ext>
            </a:extLst>
          </p:cNvPr>
          <p:cNvCxnSpPr>
            <a:cxnSpLocks/>
          </p:cNvCxnSpPr>
          <p:nvPr userDrawn="1"/>
        </p:nvCxnSpPr>
        <p:spPr>
          <a:xfrm>
            <a:off x="543566" y="6104877"/>
            <a:ext cx="542543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84A0D1-967D-0F47-9D2B-E444CFABC6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3400" y="5863573"/>
            <a:ext cx="2027712" cy="1819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110783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orient="horz" pos="3696">
          <p15:clr>
            <a:srgbClr val="FBAE40"/>
          </p15:clr>
        </p15:guide>
        <p15:guide id="3" pos="5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 Headlin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DB9CA-133B-8E49-8690-7FE9579568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435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g Headline + Source">
    <p:bg>
      <p:bgPr>
        <a:solidFill>
          <a:srgbClr val="598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3D2BD-AC74-A14D-80D0-A9C3B6DB08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15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ll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8026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5D793A-7EBF-1C42-B00D-050CC90231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D5BFCF-EB9C-A34B-ACC6-DFB12EF0E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770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Head + Subhe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10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3600" spc="-8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195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 + Subhea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8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5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275272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709A6-0FD7-AA4C-B1C1-D45A9F8E7145}"/>
              </a:ext>
            </a:extLst>
          </p:cNvPr>
          <p:cNvSpPr/>
          <p:nvPr userDrawn="1"/>
        </p:nvSpPr>
        <p:spPr>
          <a:xfrm>
            <a:off x="5050491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E024D-5F65-B54F-BDCF-74B7CB7515DB}"/>
              </a:ext>
            </a:extLst>
          </p:cNvPr>
          <p:cNvSpPr/>
          <p:nvPr userDrawn="1"/>
        </p:nvSpPr>
        <p:spPr>
          <a:xfrm>
            <a:off x="734377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F516F-2746-0040-88E0-1B2C7631D16E}"/>
              </a:ext>
            </a:extLst>
          </p:cNvPr>
          <p:cNvSpPr/>
          <p:nvPr userDrawn="1"/>
        </p:nvSpPr>
        <p:spPr>
          <a:xfrm>
            <a:off x="96393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18C47-8C3D-A848-8E65-98625596F390}"/>
              </a:ext>
            </a:extLst>
          </p:cNvPr>
          <p:cNvSpPr/>
          <p:nvPr userDrawn="1"/>
        </p:nvSpPr>
        <p:spPr>
          <a:xfrm>
            <a:off x="275496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08595-A860-594B-96FD-796453F3FE0E}"/>
              </a:ext>
            </a:extLst>
          </p:cNvPr>
          <p:cNvSpPr/>
          <p:nvPr userDrawn="1"/>
        </p:nvSpPr>
        <p:spPr>
          <a:xfrm>
            <a:off x="505049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FF60D-1F08-2744-8D73-C4B1E5173427}"/>
              </a:ext>
            </a:extLst>
          </p:cNvPr>
          <p:cNvSpPr/>
          <p:nvPr userDrawn="1"/>
        </p:nvSpPr>
        <p:spPr>
          <a:xfrm>
            <a:off x="734601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3AEFC-DCEA-3841-84DC-79C6010AFEE4}"/>
              </a:ext>
            </a:extLst>
          </p:cNvPr>
          <p:cNvSpPr/>
          <p:nvPr userDrawn="1"/>
        </p:nvSpPr>
        <p:spPr>
          <a:xfrm>
            <a:off x="96415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27BA5-C87F-F847-9E58-DCECEB2FAB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52725" y="4076699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434E40-7066-0C46-9D29-597965F759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50491" y="4076698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45A085-3164-FA4D-A715-6F4270DF56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46016" y="4076697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681AC2-B111-C44A-AD6A-7193E7EAE3D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663953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01DDC7-4EF4-8B4D-960C-029FB827FE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090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3329648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6249775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588682-43CB-E842-A33E-C1AEB7758F1E}"/>
              </a:ext>
            </a:extLst>
          </p:cNvPr>
          <p:cNvSpPr/>
          <p:nvPr userDrawn="1"/>
        </p:nvSpPr>
        <p:spPr>
          <a:xfrm>
            <a:off x="9130836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333593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33AD35-E2FA-2347-90DD-47308B7905A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3369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625195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50DEEE3-16E7-274B-A41B-CA6C510ADBA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971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2816C-F7EB-6D46-A61E-32D2F7DEDD29}"/>
              </a:ext>
            </a:extLst>
          </p:cNvPr>
          <p:cNvSpPr/>
          <p:nvPr userDrawn="1"/>
        </p:nvSpPr>
        <p:spPr>
          <a:xfrm>
            <a:off x="912670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F47F88-1206-F843-A710-1401E8F84A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26705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A91290A-2BFA-E741-BAB8-A6C201CA1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217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HMM Generic Clo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DDD4BAB-7627-E949-A867-079B6FBFD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1" y="6356615"/>
            <a:ext cx="48939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43C20D-A13F-464B-BAE7-EE671D41C53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CF56E-B227-754F-9906-6A9E15633783}"/>
              </a:ext>
            </a:extLst>
          </p:cNvPr>
          <p:cNvSpPr txBox="1"/>
          <p:nvPr userDrawn="1"/>
        </p:nvSpPr>
        <p:spPr>
          <a:xfrm>
            <a:off x="8572500" y="0"/>
            <a:ext cx="3619500" cy="6858000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 lIns="0" tIns="38100" rIns="0" rtlCol="0">
            <a:noAutofit/>
          </a:bodyPr>
          <a:lstStyle/>
          <a:p>
            <a:endParaRPr lang="en-US" sz="2333" dirty="0"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922F5-14CA-104B-88A6-11C8D8535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691" y="4699058"/>
            <a:ext cx="296734" cy="29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E7300-C16B-9A4E-8C1D-A71C2C703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691" y="5643847"/>
            <a:ext cx="296734" cy="29673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6F51D-6F6F-1745-8CE0-C4AEE9E90B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195" y="5643847"/>
            <a:ext cx="297180" cy="29718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C17BD-6604-9C4E-A796-399169744E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245" y="5037960"/>
            <a:ext cx="297180" cy="297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C74212-931B-C044-B4A7-1C6C65E50ACD}"/>
              </a:ext>
            </a:extLst>
          </p:cNvPr>
          <p:cNvSpPr txBox="1"/>
          <p:nvPr userDrawn="1"/>
        </p:nvSpPr>
        <p:spPr>
          <a:xfrm>
            <a:off x="9240605" y="4730932"/>
            <a:ext cx="2665645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33"/>
              </a:spcAft>
            </a:pPr>
            <a:r>
              <a:rPr lang="en-US" sz="1000" b="1" i="0" spc="-42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hbsp.harvard.edu</a:t>
            </a:r>
            <a:endParaRPr lang="en-US" sz="1000" b="1" i="0" spc="-42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333"/>
              </a:spcAft>
            </a:pPr>
            <a:r>
              <a:rPr lang="en-US" sz="1000" b="1" i="0" spc="-42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b="1" i="0" spc="-42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HarvardBizEdu</a:t>
            </a:r>
            <a:endParaRPr lang="en-US" sz="1000" b="1" i="0" spc="-42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A651E-7330-8645-B862-0332233FEB89}"/>
              </a:ext>
            </a:extLst>
          </p:cNvPr>
          <p:cNvSpPr txBox="1"/>
          <p:nvPr userDrawn="1"/>
        </p:nvSpPr>
        <p:spPr>
          <a:xfrm>
            <a:off x="8928925" y="5983880"/>
            <a:ext cx="2665645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 defTabSz="914363" rtl="0" eaLnBrk="1" latinLnBrk="0" hangingPunct="1">
              <a:spcAft>
                <a:spcPts val="1500"/>
              </a:spcAft>
              <a:tabLst/>
            </a:pPr>
            <a:r>
              <a:rPr lang="en-US" sz="1000" b="1" i="0" kern="1200" spc="-42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Harvard Business Publishing </a:t>
            </a:r>
            <a:br>
              <a:rPr lang="en-US" sz="1000" b="1" i="0" kern="1200" spc="-42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1" i="0" kern="1200" spc="-42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Education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C015EE6-774C-9441-B5DB-7E7AC7203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705" y="3352800"/>
            <a:ext cx="6627258" cy="215586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 sz="4833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C0FD572-4030-D34D-A8DE-3B6AC97A00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0401" y="1219728"/>
            <a:ext cx="2798612" cy="3270637"/>
          </a:xfrm>
          <a:prstGeom prst="rect">
            <a:avLst/>
          </a:prstGeom>
        </p:spPr>
        <p:txBody>
          <a:bodyPr lIns="0" rIns="0"/>
          <a:lstStyle>
            <a:lvl1pPr marL="9260" indent="0">
              <a:spcBef>
                <a:spcPts val="2917"/>
              </a:spcBef>
              <a:buNone/>
              <a:tabLst/>
              <a:defRPr sz="1000" b="1" spc="-42" baseline="0">
                <a:solidFill>
                  <a:srgbClr val="B3EB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>
              <a:spcBef>
                <a:spcPts val="833"/>
              </a:spcBef>
              <a:buNone/>
              <a:tabLst/>
              <a:defRPr sz="1333" b="1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>
              <a:spcBef>
                <a:spcPts val="0"/>
              </a:spcBef>
              <a:buNone/>
              <a:tabLst/>
              <a:defRPr sz="1333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CONTACT</a:t>
            </a:r>
          </a:p>
          <a:p>
            <a:pPr lvl="1"/>
            <a:r>
              <a:rPr lang="en-US" dirty="0"/>
              <a:t>Name Name</a:t>
            </a:r>
          </a:p>
          <a:p>
            <a:pPr lvl="2"/>
            <a:r>
              <a:rPr lang="en-US" dirty="0"/>
              <a:t>Title </a:t>
            </a:r>
          </a:p>
          <a:p>
            <a:pPr lvl="2"/>
            <a:r>
              <a:rPr lang="en-US" dirty="0"/>
              <a:t>Email</a:t>
            </a:r>
          </a:p>
          <a:p>
            <a:pPr lvl="2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281626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4312865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8232528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60208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4321304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8235455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4076700"/>
            <a:ext cx="34557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6254AF-9CCE-3D40-BB51-4E8B47128B4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6384" y="4079240"/>
            <a:ext cx="3452182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C54C4B8-69F5-B74C-8AD1-2CC9A8ECF20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41001" y="4076700"/>
            <a:ext cx="344722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58A2052-41A6-B148-AFB2-E8D21F59F2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375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ead +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301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283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337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arge Text_REV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960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707293"/>
            <a:ext cx="74295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558006"/>
            <a:ext cx="5524500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392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877FF7-92AC-7742-99AC-25D363F1E9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552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48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531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White_A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95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ll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8026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5D793A-7EBF-1C42-B00D-050CC90231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D5BFCF-EB9C-A34B-ACC6-DFB12EF0E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49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V_White field_text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EAB29B-94A5-FB46-B0B7-4AF76B681DE3}"/>
              </a:ext>
            </a:extLst>
          </p:cNvPr>
          <p:cNvSpPr/>
          <p:nvPr userDrawn="1"/>
        </p:nvSpPr>
        <p:spPr>
          <a:xfrm>
            <a:off x="228600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DE6E8-9F75-2244-AE23-1B79765E80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13660" y="1717145"/>
            <a:ext cx="4615656" cy="127640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360"/>
              </a:spcBef>
              <a:buFontTx/>
              <a:buNone/>
              <a:defRPr lang="en-US" sz="1500" b="1" kern="1200" spc="-42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b="1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b="1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C841A15-2129-1C4F-8761-21A475FC9E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13660" y="3005826"/>
            <a:ext cx="4615656" cy="192267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360"/>
              </a:spcBef>
              <a:buFontTx/>
              <a:buNone/>
              <a:defRPr lang="en-US" sz="1500" b="1" kern="1200" spc="-42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3500" y="860534"/>
            <a:ext cx="8826500" cy="60047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81DE0-36B4-DE4E-AB52-347A87B88D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0656" y="5318761"/>
            <a:ext cx="4950354" cy="11469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lIns="182880" tIns="0" rIns="91440" bIns="0" rtlCol="0" anchor="ctr" anchorCtr="0">
            <a:noAutofit/>
          </a:bodyPr>
          <a:lstStyle>
            <a:lvl1pPr marL="0" indent="0">
              <a:buFontTx/>
              <a:buNone/>
              <a:defRPr lang="en-US" sz="1500" b="1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5D9C9A1-3D42-9B4D-A459-C4160F1A294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61505" y="1226395"/>
            <a:ext cx="6030495" cy="56316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4" name="SmartArt Placeholder 33">
            <a:extLst>
              <a:ext uri="{FF2B5EF4-FFF2-40B4-BE49-F238E27FC236}">
                <a16:creationId xmlns:a16="http://schemas.microsoft.com/office/drawing/2014/main" id="{7C2A1116-32DC-FE47-961B-4F2C3DE6C229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2606040" y="5318760"/>
            <a:ext cx="15240" cy="115062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5C6571-3939-0244-8ADC-B29EBBC48D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0" y="2813793"/>
            <a:ext cx="1930886" cy="256438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en-US" sz="1833" b="1" kern="1200" spc="-83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en-US" sz="1833" b="1" kern="1200" spc="-83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3pPr>
            <a:lvl4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4pPr>
            <a:lvl5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styles: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953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728">
          <p15:clr>
            <a:srgbClr val="FBAE40"/>
          </p15:clr>
        </p15:guide>
        <p15:guide id="5" orient="horz" pos="4008">
          <p15:clr>
            <a:srgbClr val="F26B43"/>
          </p15:clr>
        </p15:guide>
        <p15:guide id="7" pos="4872">
          <p15:clr>
            <a:srgbClr val="FBAE40"/>
          </p15:clr>
        </p15:guide>
        <p15:guide id="10" orient="horz" pos="1344">
          <p15:clr>
            <a:srgbClr val="F26B43"/>
          </p15:clr>
        </p15:guide>
        <p15:guide id="11" orient="horz" pos="720">
          <p15:clr>
            <a:srgbClr val="F26B43"/>
          </p15:clr>
        </p15:guide>
        <p15:guide id="12" orient="horz" pos="2328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 Headlin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DB9CA-133B-8E49-8690-7FE9579568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573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 + Subhea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622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5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275272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709A6-0FD7-AA4C-B1C1-D45A9F8E7145}"/>
              </a:ext>
            </a:extLst>
          </p:cNvPr>
          <p:cNvSpPr/>
          <p:nvPr userDrawn="1"/>
        </p:nvSpPr>
        <p:spPr>
          <a:xfrm>
            <a:off x="5050491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E024D-5F65-B54F-BDCF-74B7CB7515DB}"/>
              </a:ext>
            </a:extLst>
          </p:cNvPr>
          <p:cNvSpPr/>
          <p:nvPr userDrawn="1"/>
        </p:nvSpPr>
        <p:spPr>
          <a:xfrm>
            <a:off x="734377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F516F-2746-0040-88E0-1B2C7631D16E}"/>
              </a:ext>
            </a:extLst>
          </p:cNvPr>
          <p:cNvSpPr/>
          <p:nvPr userDrawn="1"/>
        </p:nvSpPr>
        <p:spPr>
          <a:xfrm>
            <a:off x="96393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18C47-8C3D-A848-8E65-98625596F390}"/>
              </a:ext>
            </a:extLst>
          </p:cNvPr>
          <p:cNvSpPr/>
          <p:nvPr userDrawn="1"/>
        </p:nvSpPr>
        <p:spPr>
          <a:xfrm>
            <a:off x="275496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08595-A860-594B-96FD-796453F3FE0E}"/>
              </a:ext>
            </a:extLst>
          </p:cNvPr>
          <p:cNvSpPr/>
          <p:nvPr userDrawn="1"/>
        </p:nvSpPr>
        <p:spPr>
          <a:xfrm>
            <a:off x="505049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FF60D-1F08-2744-8D73-C4B1E5173427}"/>
              </a:ext>
            </a:extLst>
          </p:cNvPr>
          <p:cNvSpPr/>
          <p:nvPr userDrawn="1"/>
        </p:nvSpPr>
        <p:spPr>
          <a:xfrm>
            <a:off x="734601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3AEFC-DCEA-3841-84DC-79C6010AFEE4}"/>
              </a:ext>
            </a:extLst>
          </p:cNvPr>
          <p:cNvSpPr/>
          <p:nvPr userDrawn="1"/>
        </p:nvSpPr>
        <p:spPr>
          <a:xfrm>
            <a:off x="96415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27BA5-C87F-F847-9E58-DCECEB2FAB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52725" y="4076699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434E40-7066-0C46-9D29-597965F759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50491" y="4076698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45A085-3164-FA4D-A715-6F4270DF56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46016" y="4076697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681AC2-B111-C44A-AD6A-7193E7EAE3D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663953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01DDC7-4EF4-8B4D-960C-029FB827FE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833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3329648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6249775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588682-43CB-E842-A33E-C1AEB7758F1E}"/>
              </a:ext>
            </a:extLst>
          </p:cNvPr>
          <p:cNvSpPr/>
          <p:nvPr userDrawn="1"/>
        </p:nvSpPr>
        <p:spPr>
          <a:xfrm>
            <a:off x="9130836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333593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33AD35-E2FA-2347-90DD-47308B7905A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3369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625195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50DEEE3-16E7-274B-A41B-CA6C510ADBA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971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2816C-F7EB-6D46-A61E-32D2F7DEDD29}"/>
              </a:ext>
            </a:extLst>
          </p:cNvPr>
          <p:cNvSpPr/>
          <p:nvPr userDrawn="1"/>
        </p:nvSpPr>
        <p:spPr>
          <a:xfrm>
            <a:off x="912670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F47F88-1206-F843-A710-1401E8F84A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26705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A91290A-2BFA-E741-BAB8-A6C201CA1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06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4312865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8232528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60208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4321304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8235455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4076700"/>
            <a:ext cx="34557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6254AF-9CCE-3D40-BB51-4E8B47128B4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6384" y="4079240"/>
            <a:ext cx="3452182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C54C4B8-69F5-B74C-8AD1-2CC9A8ECF20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41001" y="4076700"/>
            <a:ext cx="344722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58A2052-41A6-B148-AFB2-E8D21F59F2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557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ead +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27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421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264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arge Text_REV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493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53597"/>
            <a:ext cx="74295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558006"/>
            <a:ext cx="5524500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505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Produc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669511"/>
            <a:ext cx="5486399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10300" y="3520224"/>
            <a:ext cx="5486399" cy="20764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300" y="1738377"/>
            <a:ext cx="54864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35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g Headline + Sour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3D2BD-AC74-A14D-80D0-A9C3B6DB08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16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_Whit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633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877FF7-92AC-7742-99AC-25D363F1E9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552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48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687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White_A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563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 + Subhea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26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5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275272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709A6-0FD7-AA4C-B1C1-D45A9F8E7145}"/>
              </a:ext>
            </a:extLst>
          </p:cNvPr>
          <p:cNvSpPr/>
          <p:nvPr userDrawn="1"/>
        </p:nvSpPr>
        <p:spPr>
          <a:xfrm>
            <a:off x="5050491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E024D-5F65-B54F-BDCF-74B7CB7515DB}"/>
              </a:ext>
            </a:extLst>
          </p:cNvPr>
          <p:cNvSpPr/>
          <p:nvPr userDrawn="1"/>
        </p:nvSpPr>
        <p:spPr>
          <a:xfrm>
            <a:off x="7343775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F516F-2746-0040-88E0-1B2C7631D16E}"/>
              </a:ext>
            </a:extLst>
          </p:cNvPr>
          <p:cNvSpPr/>
          <p:nvPr userDrawn="1"/>
        </p:nvSpPr>
        <p:spPr>
          <a:xfrm>
            <a:off x="9639300" y="1859280"/>
            <a:ext cx="20574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18C47-8C3D-A848-8E65-98625596F390}"/>
              </a:ext>
            </a:extLst>
          </p:cNvPr>
          <p:cNvSpPr/>
          <p:nvPr userDrawn="1"/>
        </p:nvSpPr>
        <p:spPr>
          <a:xfrm>
            <a:off x="275496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08595-A860-594B-96FD-796453F3FE0E}"/>
              </a:ext>
            </a:extLst>
          </p:cNvPr>
          <p:cNvSpPr/>
          <p:nvPr userDrawn="1"/>
        </p:nvSpPr>
        <p:spPr>
          <a:xfrm>
            <a:off x="505049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FF60D-1F08-2744-8D73-C4B1E5173427}"/>
              </a:ext>
            </a:extLst>
          </p:cNvPr>
          <p:cNvSpPr/>
          <p:nvPr userDrawn="1"/>
        </p:nvSpPr>
        <p:spPr>
          <a:xfrm>
            <a:off x="7346016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3AEFC-DCEA-3841-84DC-79C6010AFEE4}"/>
              </a:ext>
            </a:extLst>
          </p:cNvPr>
          <p:cNvSpPr/>
          <p:nvPr userDrawn="1"/>
        </p:nvSpPr>
        <p:spPr>
          <a:xfrm>
            <a:off x="9641541" y="5772911"/>
            <a:ext cx="2057400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27BA5-C87F-F847-9E58-DCECEB2FAB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52725" y="4076699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434E40-7066-0C46-9D29-597965F759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50491" y="4076698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45A085-3164-FA4D-A715-6F4270DF56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46016" y="4076697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681AC2-B111-C44A-AD6A-7193E7EAE3D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663953" y="4076700"/>
            <a:ext cx="20574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01DDC7-4EF4-8B4D-960C-029FB827FE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642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3329648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6249775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588682-43CB-E842-A33E-C1AEB7758F1E}"/>
              </a:ext>
            </a:extLst>
          </p:cNvPr>
          <p:cNvSpPr/>
          <p:nvPr userDrawn="1"/>
        </p:nvSpPr>
        <p:spPr>
          <a:xfrm>
            <a:off x="9130836" y="1859280"/>
            <a:ext cx="2574477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59441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333593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33AD35-E2FA-2347-90DD-47308B7905A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3369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625195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50DEEE3-16E7-274B-A41B-CA6C510ADBA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9714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2816C-F7EB-6D46-A61E-32D2F7DEDD29}"/>
              </a:ext>
            </a:extLst>
          </p:cNvPr>
          <p:cNvSpPr/>
          <p:nvPr userDrawn="1"/>
        </p:nvSpPr>
        <p:spPr>
          <a:xfrm>
            <a:off x="9126705" y="5772911"/>
            <a:ext cx="2578608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F47F88-1206-F843-A710-1401E8F84A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26705" y="4076700"/>
            <a:ext cx="257860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A91290A-2BFA-E741-BAB8-A6C201CA1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529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F7593-2D85-574F-8B68-D0BD00411208}"/>
              </a:ext>
            </a:extLst>
          </p:cNvPr>
          <p:cNvSpPr/>
          <p:nvPr userDrawn="1"/>
        </p:nvSpPr>
        <p:spPr>
          <a:xfrm>
            <a:off x="457200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8160D-E680-774E-A551-407CA08D85F9}"/>
              </a:ext>
            </a:extLst>
          </p:cNvPr>
          <p:cNvSpPr/>
          <p:nvPr userDrawn="1"/>
        </p:nvSpPr>
        <p:spPr>
          <a:xfrm>
            <a:off x="4312865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9A84D-4A95-CC4A-9ABA-7461C076A1E4}"/>
              </a:ext>
            </a:extLst>
          </p:cNvPr>
          <p:cNvSpPr/>
          <p:nvPr userDrawn="1"/>
        </p:nvSpPr>
        <p:spPr>
          <a:xfrm>
            <a:off x="8232528" y="1859280"/>
            <a:ext cx="3455700" cy="40507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6371F-913D-6149-92BD-1B821670E535}"/>
              </a:ext>
            </a:extLst>
          </p:cNvPr>
          <p:cNvSpPr/>
          <p:nvPr userDrawn="1"/>
        </p:nvSpPr>
        <p:spPr>
          <a:xfrm>
            <a:off x="460208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B3A25-BDD9-924B-9ECA-5DAAF3C9E553}"/>
              </a:ext>
            </a:extLst>
          </p:cNvPr>
          <p:cNvSpPr/>
          <p:nvPr userDrawn="1"/>
        </p:nvSpPr>
        <p:spPr>
          <a:xfrm>
            <a:off x="4321304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95008-B7D6-8048-BDBE-D47AA8839433}"/>
              </a:ext>
            </a:extLst>
          </p:cNvPr>
          <p:cNvSpPr/>
          <p:nvPr userDrawn="1"/>
        </p:nvSpPr>
        <p:spPr>
          <a:xfrm>
            <a:off x="8235455" y="5772911"/>
            <a:ext cx="3456432" cy="137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7F35-0438-6640-BD4F-73CE069AC3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4076700"/>
            <a:ext cx="34557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6254AF-9CCE-3D40-BB51-4E8B47128B4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6384" y="4079240"/>
            <a:ext cx="3452182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C54C4B8-69F5-B74C-8AD1-2CC9A8ECF20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41001" y="4076700"/>
            <a:ext cx="344722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58A2052-41A6-B148-AFB2-E8D21F59F2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5524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019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ead +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824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398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22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ll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8026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5D793A-7EBF-1C42-B00D-050CC90231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D5BFCF-EB9C-A34B-ACC6-DFB12EF0E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533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arge Text_REV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79C0E9-B86E-844F-8B56-C0EA6A4C9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7160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7AD68-0077-4649-BD10-B92A8B53FC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559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707293"/>
            <a:ext cx="74295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558006"/>
            <a:ext cx="5524500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9445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877FF7-92AC-7742-99AC-25D363F1E9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552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48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White_A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334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V_White field_text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EAB29B-94A5-FB46-B0B7-4AF76B681DE3}"/>
              </a:ext>
            </a:extLst>
          </p:cNvPr>
          <p:cNvSpPr/>
          <p:nvPr userDrawn="1"/>
        </p:nvSpPr>
        <p:spPr>
          <a:xfrm>
            <a:off x="228600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DE6E8-9F75-2244-AE23-1B79765E80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13660" y="1717145"/>
            <a:ext cx="4615656" cy="127640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360"/>
              </a:spcBef>
              <a:buFontTx/>
              <a:buNone/>
              <a:defRPr lang="en-US" sz="1500" b="1" kern="1200" spc="-42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b="1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b="1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C841A15-2129-1C4F-8761-21A475FC9E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13660" y="3005826"/>
            <a:ext cx="4615656" cy="192267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360"/>
              </a:spcBef>
              <a:buFontTx/>
              <a:buNone/>
              <a:defRPr lang="en-US" sz="1500" b="1" kern="1200" spc="-42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153452" indent="-153452">
              <a:lnSpc>
                <a:spcPct val="100000"/>
              </a:lnSpc>
              <a:spcBef>
                <a:spcPts val="360"/>
              </a:spcBef>
              <a:tabLst/>
              <a:defRPr lang="en-US" sz="1500" kern="1200" spc="-25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0" indent="-201075">
              <a:lnSpc>
                <a:spcPct val="100000"/>
              </a:lnSpc>
              <a:spcBef>
                <a:spcPts val="360"/>
              </a:spcBef>
              <a:tabLst/>
              <a:defRPr lang="en-US" sz="1500" kern="1200" spc="-50" dirty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3500" y="860534"/>
            <a:ext cx="8826500" cy="60047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81DE0-36B4-DE4E-AB52-347A87B88D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0656" y="5318761"/>
            <a:ext cx="4950354" cy="11469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lIns="182880" tIns="0" rIns="91440" bIns="0" rtlCol="0" anchor="ctr" anchorCtr="0">
            <a:noAutofit/>
          </a:bodyPr>
          <a:lstStyle>
            <a:lvl1pPr marL="0" indent="0">
              <a:buFontTx/>
              <a:buNone/>
              <a:defRPr lang="en-US" sz="1500" b="1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5D9C9A1-3D42-9B4D-A459-C4160F1A294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61505" y="1226395"/>
            <a:ext cx="6030495" cy="56316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4" name="SmartArt Placeholder 33">
            <a:extLst>
              <a:ext uri="{FF2B5EF4-FFF2-40B4-BE49-F238E27FC236}">
                <a16:creationId xmlns:a16="http://schemas.microsoft.com/office/drawing/2014/main" id="{7C2A1116-32DC-FE47-961B-4F2C3DE6C229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2606040" y="5318760"/>
            <a:ext cx="15240" cy="115062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5C6571-3939-0244-8ADC-B29EBBC48D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0" y="2813793"/>
            <a:ext cx="1930886" cy="256438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en-US" sz="1833" b="1" kern="1200" spc="-83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en-US" sz="1833" b="1" kern="1200" spc="-83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3pPr>
            <a:lvl4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4pPr>
            <a:lvl5pPr marL="10583" indent="-10583">
              <a:buNone/>
              <a:tabLst/>
              <a:defRPr sz="1833" b="1" spc="-83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styles: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7227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728">
          <p15:clr>
            <a:srgbClr val="FBAE40"/>
          </p15:clr>
        </p15:guide>
        <p15:guide id="5" orient="horz" pos="4008">
          <p15:clr>
            <a:srgbClr val="F26B43"/>
          </p15:clr>
        </p15:guide>
        <p15:guide id="7" pos="4872">
          <p15:clr>
            <a:srgbClr val="FBAE40"/>
          </p15:clr>
        </p15:guide>
        <p15:guide id="10" orient="horz" pos="1344">
          <p15:clr>
            <a:srgbClr val="F26B43"/>
          </p15:clr>
        </p15:guide>
        <p15:guide id="11" orient="horz" pos="720">
          <p15:clr>
            <a:srgbClr val="F26B43"/>
          </p15:clr>
        </p15:guide>
        <p15:guide id="12" orient="horz" pos="2328">
          <p15:clr>
            <a:srgbClr val="F26B43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_Whit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3CA359-678F-2244-B2BB-B9B09D7704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41326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265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 Headlin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DB9CA-133B-8E49-8690-7FE9579568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182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g Headline + Sour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3D2BD-AC74-A14D-80D0-A9C3B6DB08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558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ll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9334500" cy="8026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5D793A-7EBF-1C42-B00D-050CC90231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D5BFCF-EB9C-A34B-ACC6-DFB12EF0E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445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Head + Subhe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754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Head + Subhe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812DDC5-24E4-9949-8246-9C8365541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FF3AB3-6140-9942-AA11-E6BBF267F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83494"/>
            <a:ext cx="7429500" cy="35712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2400" b="0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8997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3600" spc="-8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242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3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D24D1-52FF-CF43-91AF-90A633E224F5}"/>
              </a:ext>
            </a:extLst>
          </p:cNvPr>
          <p:cNvSpPr/>
          <p:nvPr userDrawn="1"/>
        </p:nvSpPr>
        <p:spPr>
          <a:xfrm>
            <a:off x="54527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42192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DCE4FB-9EA6-BA4B-8B37-95DDF135E5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3" y="3957829"/>
            <a:ext cx="336762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0C736C-2482-DB44-86E8-7DA557EDEFBC}"/>
              </a:ext>
            </a:extLst>
          </p:cNvPr>
          <p:cNvSpPr/>
          <p:nvPr userDrawn="1"/>
        </p:nvSpPr>
        <p:spPr>
          <a:xfrm>
            <a:off x="441625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A0C843-5D69-F840-B176-70E181F013FF}"/>
              </a:ext>
            </a:extLst>
          </p:cNvPr>
          <p:cNvSpPr/>
          <p:nvPr userDrawn="1"/>
        </p:nvSpPr>
        <p:spPr>
          <a:xfrm>
            <a:off x="4419995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BE33E6-A815-A446-BA5E-4F919DB4872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412511" y="3957829"/>
            <a:ext cx="336762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3B65D5-F1D7-3242-9D85-5D5B3AC2D098}"/>
              </a:ext>
            </a:extLst>
          </p:cNvPr>
          <p:cNvSpPr/>
          <p:nvPr userDrawn="1"/>
        </p:nvSpPr>
        <p:spPr>
          <a:xfrm>
            <a:off x="828723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6B76AF-3BDE-E644-B157-CFA82E19F5A0}"/>
              </a:ext>
            </a:extLst>
          </p:cNvPr>
          <p:cNvSpPr/>
          <p:nvPr userDrawn="1"/>
        </p:nvSpPr>
        <p:spPr>
          <a:xfrm>
            <a:off x="8284152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91A8520-4F27-8D41-AE9D-C1D75C917C6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87233" y="3957829"/>
            <a:ext cx="33795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60BA9B-CFB0-E848-BF4C-6F99A4B479E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0762CE-F358-E644-8AC9-EAA7D89B544B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06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4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D24D1-52FF-CF43-91AF-90A633E224F5}"/>
              </a:ext>
            </a:extLst>
          </p:cNvPr>
          <p:cNvSpPr/>
          <p:nvPr userDrawn="1"/>
        </p:nvSpPr>
        <p:spPr>
          <a:xfrm>
            <a:off x="545274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334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DCE4FB-9EA6-BA4B-8B37-95DDF135E5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4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1718E2-21DB-8643-BE59-A2124EAD9215}"/>
              </a:ext>
            </a:extLst>
          </p:cNvPr>
          <p:cNvSpPr/>
          <p:nvPr userDrawn="1"/>
        </p:nvSpPr>
        <p:spPr>
          <a:xfrm>
            <a:off x="3393249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8DE8CC-82F2-A84F-B149-1622B5A4BE33}"/>
              </a:ext>
            </a:extLst>
          </p:cNvPr>
          <p:cNvSpPr/>
          <p:nvPr userDrawn="1"/>
        </p:nvSpPr>
        <p:spPr>
          <a:xfrm>
            <a:off x="6241224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961762-0727-3845-8FB5-FACEB262A025}"/>
              </a:ext>
            </a:extLst>
          </p:cNvPr>
          <p:cNvSpPr/>
          <p:nvPr userDrawn="1"/>
        </p:nvSpPr>
        <p:spPr>
          <a:xfrm>
            <a:off x="9089200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687089-9075-CA4A-9625-3770231A72FF}"/>
              </a:ext>
            </a:extLst>
          </p:cNvPr>
          <p:cNvSpPr/>
          <p:nvPr userDrawn="1"/>
        </p:nvSpPr>
        <p:spPr>
          <a:xfrm>
            <a:off x="33909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BA56D74-2DBF-5A45-92AF-7DB105E2538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402774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9F5BB-7F9D-544E-8278-E2CF51ED4BEB}"/>
              </a:ext>
            </a:extLst>
          </p:cNvPr>
          <p:cNvSpPr/>
          <p:nvPr userDrawn="1"/>
        </p:nvSpPr>
        <p:spPr>
          <a:xfrm>
            <a:off x="62341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236A43E-0EE9-7D4C-9A28-16D7C398C1C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5986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7841866-2F7A-0846-8513-D5A3947CFCE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9103486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E25C3D-1C0B-F342-B6A5-A9220940427C}"/>
              </a:ext>
            </a:extLst>
          </p:cNvPr>
          <p:cNvSpPr/>
          <p:nvPr userDrawn="1"/>
        </p:nvSpPr>
        <p:spPr>
          <a:xfrm>
            <a:off x="90916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76F920D-F3F1-A343-BC0D-3CA3B5CA6E3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027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253FCB-9825-1D4B-9611-4DE38938F1E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421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5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1873C6-29CC-B943-9055-F1E73BD5697F}"/>
              </a:ext>
            </a:extLst>
          </p:cNvPr>
          <p:cNvSpPr/>
          <p:nvPr userDrawn="1"/>
        </p:nvSpPr>
        <p:spPr>
          <a:xfrm>
            <a:off x="533400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91A09-A89C-6143-85CF-DD54B91ABFF4}"/>
              </a:ext>
            </a:extLst>
          </p:cNvPr>
          <p:cNvSpPr/>
          <p:nvPr userDrawn="1"/>
        </p:nvSpPr>
        <p:spPr>
          <a:xfrm>
            <a:off x="2803151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B238B2-2733-BB41-811B-569478AD15D2}"/>
              </a:ext>
            </a:extLst>
          </p:cNvPr>
          <p:cNvSpPr/>
          <p:nvPr userDrawn="1"/>
        </p:nvSpPr>
        <p:spPr>
          <a:xfrm>
            <a:off x="5072902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5F32D-5529-484E-8046-1B0CE8E1B63A}"/>
              </a:ext>
            </a:extLst>
          </p:cNvPr>
          <p:cNvSpPr/>
          <p:nvPr userDrawn="1"/>
        </p:nvSpPr>
        <p:spPr>
          <a:xfrm>
            <a:off x="7342653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FB0C06-BFD8-6B44-8515-CFB87358FBA1}"/>
              </a:ext>
            </a:extLst>
          </p:cNvPr>
          <p:cNvSpPr/>
          <p:nvPr userDrawn="1"/>
        </p:nvSpPr>
        <p:spPr>
          <a:xfrm>
            <a:off x="9612406" y="2247900"/>
            <a:ext cx="2057400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33401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C5E20AB-5C31-0C47-8196-64710FD0D8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4117004"/>
            <a:ext cx="2057398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B8B79C-8146-E345-B1BB-201F56ED81DC}"/>
              </a:ext>
            </a:extLst>
          </p:cNvPr>
          <p:cNvSpPr/>
          <p:nvPr userDrawn="1"/>
        </p:nvSpPr>
        <p:spPr>
          <a:xfrm>
            <a:off x="2807045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E677B0-8D0B-EC4B-ABA1-57C1247643B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807044" y="4117004"/>
            <a:ext cx="205350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434EC1-B93A-BF45-B4D6-8BDA911A5352}"/>
              </a:ext>
            </a:extLst>
          </p:cNvPr>
          <p:cNvSpPr/>
          <p:nvPr userDrawn="1"/>
        </p:nvSpPr>
        <p:spPr>
          <a:xfrm>
            <a:off x="5080134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D125308-53B8-FB4A-B5AF-274B9640446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88925" y="4117004"/>
            <a:ext cx="204137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ADAB0A-DC31-CB48-A317-75EFFA9D4DA8}"/>
              </a:ext>
            </a:extLst>
          </p:cNvPr>
          <p:cNvSpPr/>
          <p:nvPr userDrawn="1"/>
        </p:nvSpPr>
        <p:spPr>
          <a:xfrm>
            <a:off x="7344431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7A2D05-B0B5-1C43-9336-CD3B25CA252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370806" y="4117004"/>
            <a:ext cx="201415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6942CE-415A-EE4B-BC0F-4E2332D40F1A}"/>
              </a:ext>
            </a:extLst>
          </p:cNvPr>
          <p:cNvSpPr/>
          <p:nvPr userDrawn="1"/>
        </p:nvSpPr>
        <p:spPr>
          <a:xfrm>
            <a:off x="9618628" y="5654040"/>
            <a:ext cx="2057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886354-6731-8942-A313-6F2D4A442B6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9636211" y="4117004"/>
            <a:ext cx="202239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9C205D95-6168-D54A-B0CE-303599D941B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5FFAFE-81FC-214A-898F-D15E08EB8FEB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493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0E2F24-4F9E-3A4E-9860-9AB5B3A3FF7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638300"/>
            <a:ext cx="9220200" cy="3733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00" b="0" i="0" spc="-125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12725" indent="-212725">
              <a:buClrTx/>
              <a:buFont typeface="System Font Regular"/>
              <a:buChar char="—"/>
              <a:tabLst/>
              <a:defRPr sz="2000"/>
            </a:lvl2pPr>
          </a:lstStyle>
          <a:p>
            <a:pPr lvl="0"/>
            <a:r>
              <a:rPr lang="en-US" dirty="0"/>
              <a:t>Click to edit quote text.</a:t>
            </a:r>
          </a:p>
          <a:p>
            <a:pPr lvl="1"/>
            <a:r>
              <a:rPr lang="en-US" dirty="0"/>
              <a:t>Click to edit attribution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E34E3A-275D-CD4A-AE59-72E6E08907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43EFA00-66C2-0A4B-9C30-BD5B3109CA5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949937"/>
            <a:ext cx="11125200" cy="462325"/>
          </a:xfrm>
          <a:prstGeom prst="rect">
            <a:avLst/>
          </a:prstGeom>
        </p:spPr>
        <p:txBody>
          <a:bodyPr lIns="0" tIns="0" rIns="0" bIns="0"/>
          <a:lstStyle>
            <a:lvl1pPr marL="11113" indent="0">
              <a:buNone/>
              <a:tabLst/>
              <a:defRPr sz="2200" b="1" spc="-130" baseline="0">
                <a:solidFill>
                  <a:schemeClr val="accent2"/>
                </a:solidFill>
              </a:defRPr>
            </a:lvl1pPr>
            <a:lvl2pPr marL="11113" indent="0">
              <a:buNone/>
              <a:tabLst/>
              <a:defRPr sz="2000" b="0" spc="-13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F50B91-6CEC-C547-A981-109ECCE301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2EC49-850B-9742-B070-C49018EB1A8A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07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ARTI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FBB201-F7BF-DB42-A813-67B4BE0492A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31750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DD4B9-4F76-2545-A119-C85BB09E6C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3400" y="1638300"/>
            <a:ext cx="11125200" cy="37337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F052E2-3EC4-6D48-BBB2-0C0D44934E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825A4AE-0C30-3249-A8E9-CF068BF7257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21525" y="860499"/>
            <a:ext cx="11125200" cy="578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Article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B887D5-E1F2-6545-AC1C-D441A31E2683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399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7EAC6E-E5D4-564F-8E70-F5FCCAD544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53F9E93-1891-FE4F-AED5-994D15D7A18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9B8B3C-56EA-1A47-B77C-91F29DF1794C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57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501258-659E-D640-807A-E3E46A4E3435}"/>
              </a:ext>
            </a:extLst>
          </p:cNvPr>
          <p:cNvSpPr/>
          <p:nvPr userDrawn="1"/>
        </p:nvSpPr>
        <p:spPr>
          <a:xfrm>
            <a:off x="5969000" y="-1"/>
            <a:ext cx="6223000" cy="6109329"/>
          </a:xfrm>
          <a:prstGeom prst="rect">
            <a:avLst/>
          </a:prstGeom>
          <a:solidFill>
            <a:srgbClr val="C9F0FF">
              <a:alpha val="300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F052E2-3EC4-6D48-BBB2-0C0D44934E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1F54A39-575D-BA40-8E1C-C011E6BFEFD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33400" y="2041708"/>
            <a:ext cx="4977384" cy="3230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D1C25E3-5FEA-E545-93F8-3C6E3A82536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26737" y="1995186"/>
            <a:ext cx="5408113" cy="3862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2400" b="1" spc="-50" baseline="0">
                <a:solidFill>
                  <a:schemeClr val="accent2"/>
                </a:solidFill>
              </a:defRPr>
            </a:lvl1pPr>
            <a:lvl2pPr marL="12700" indent="0">
              <a:lnSpc>
                <a:spcPct val="100000"/>
              </a:lnSpc>
              <a:spcBef>
                <a:spcPts val="2000"/>
              </a:spcBef>
              <a:buFontTx/>
              <a:buNone/>
              <a:tabLst/>
              <a:defRPr sz="1600" spc="-30" baseline="0">
                <a:solidFill>
                  <a:schemeClr val="tx1"/>
                </a:solidFill>
              </a:defRPr>
            </a:lvl2pPr>
            <a:lvl3pPr marL="12700" indent="0">
              <a:lnSpc>
                <a:spcPct val="90000"/>
              </a:lnSpc>
              <a:spcBef>
                <a:spcPts val="2000"/>
              </a:spcBef>
              <a:buFontTx/>
              <a:buNone/>
              <a:tabLst/>
              <a:defRPr sz="1800" u="sng" spc="-50" baseline="0">
                <a:solidFill>
                  <a:schemeClr val="accent1"/>
                </a:solidFill>
              </a:defRPr>
            </a:lvl3pPr>
            <a:lvl4pPr marL="12700" indent="0">
              <a:lnSpc>
                <a:spcPct val="90000"/>
              </a:lnSpc>
              <a:spcBef>
                <a:spcPts val="800"/>
              </a:spcBef>
              <a:buFontTx/>
              <a:buNone/>
              <a:tabLst/>
              <a:defRPr sz="1800" u="sng" spc="-50" baseline="0">
                <a:solidFill>
                  <a:schemeClr val="bg2"/>
                </a:solidFill>
              </a:defRPr>
            </a:lvl4pPr>
            <a:lvl5pPr marL="12700" indent="0">
              <a:lnSpc>
                <a:spcPct val="90000"/>
              </a:lnSpc>
              <a:spcBef>
                <a:spcPts val="800"/>
              </a:spcBef>
              <a:buFontTx/>
              <a:buNone/>
              <a:tabLst/>
              <a:defRPr sz="1800" u="sng" spc="-5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82FD15-5F7A-1148-B3DC-BA644DF61C1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4" y="860498"/>
            <a:ext cx="544747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175319-A298-8D41-BB77-DFAE650C945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33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8890F-D7C2-E947-BF92-6A110EB27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981" t="21121" r="14198" b="11265"/>
          <a:stretch/>
        </p:blipFill>
        <p:spPr>
          <a:xfrm>
            <a:off x="5969000" y="1"/>
            <a:ext cx="6680202" cy="608076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860E41E-068A-3D4C-91E3-4AEC2A74B1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0"/>
            <a:ext cx="3543300" cy="331211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b="1" spc="-50" baseline="0"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600" spc="-50" baseline="0">
                <a:solidFill>
                  <a:schemeClr val="tx1"/>
                </a:solidFill>
              </a:defRPr>
            </a:lvl2pPr>
            <a:lvl3pPr marL="344488" indent="-192088">
              <a:lnSpc>
                <a:spcPct val="90000"/>
              </a:lnSpc>
              <a:spcBef>
                <a:spcPts val="1000"/>
              </a:spcBef>
              <a:tabLst/>
              <a:defRPr sz="16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66C1A30-2179-444D-B136-038F1CDABD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305301" y="2247900"/>
            <a:ext cx="7353300" cy="33021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1800" b="1" spc="-50" baseline="0">
                <a:solidFill>
                  <a:schemeClr val="tx1"/>
                </a:solidFill>
              </a:defRPr>
            </a:lvl1pPr>
            <a:lvl2pPr marL="7937" indent="0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1800" b="1" spc="-50" baseline="0">
                <a:solidFill>
                  <a:schemeClr val="accent1"/>
                </a:solidFill>
              </a:defRPr>
            </a:lvl2pPr>
            <a:lvl3pPr marL="171450" indent="-161925">
              <a:lnSpc>
                <a:spcPct val="90000"/>
              </a:lnSpc>
              <a:spcBef>
                <a:spcPts val="10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22EE6DB-ED9B-B945-A800-004E366BF4B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3399" y="860498"/>
            <a:ext cx="1111332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861D746-80FF-5344-9C75-12B5CDB5332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31750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440A82-3CED-5547-81EC-D1C39B32D34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03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ULLETS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A11FEB2-FE0A-9146-8B2E-D7F6D0EF6BE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3000" y="-1"/>
            <a:ext cx="5969000" cy="60674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20BA429-95A8-A14C-A558-6150DC2E14B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400" y="2247900"/>
            <a:ext cx="5435600" cy="3350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1" kern="1200" spc="-67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3" indent="-239713">
              <a:tabLst/>
              <a:defRPr sz="2000" spc="-30" baseline="0"/>
            </a:lvl2pPr>
            <a:lvl3pPr marL="466725" indent="-227013">
              <a:tabLst/>
              <a:defRPr sz="1800" spc="-30" baseline="0"/>
            </a:lvl3pPr>
            <a:lvl4pPr marL="693738" indent="-227013">
              <a:tabLst/>
              <a:defRPr sz="1600" spc="-30"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19D956E-6531-BA4D-B360-CD71B109F85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5447475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07D6A13-1DC7-8E42-9770-0E254275FC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54356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u="sng" spc="-50" baseline="0">
                <a:solidFill>
                  <a:schemeClr val="accent1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07FEFB-C973-DF4B-B7A2-0B61AC87C4F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23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88A9CD-7E3F-F343-8108-B08AE9762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943600"/>
            <a:ext cx="11239500" cy="35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D99C531-78CC-DF42-895B-19518338A92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87669"/>
            <a:ext cx="36195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D52467-497C-CA46-A4B1-C8B343E5C3E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587500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3600" spc="-8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F3BEB-E8E0-8441-A255-762C80F68F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508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Text_REV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25926CC-86F7-BC48-A2FD-5BF1DB1AC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3400" y="1181100"/>
            <a:ext cx="9486900" cy="37338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414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All Tex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908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00F7A-0B0B-724D-8B7E-08CB77F9E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0"/>
            <a:ext cx="11125200" cy="2987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A4D259-31D8-EE41-888D-E504B491B1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17326-A118-3840-A167-CD540E67C5A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132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Headline Only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23E80-2206-A84E-8E85-7B5AABABB0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FAF4AC-F59C-CA49-9F1F-F5DA832BF37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090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ection Brea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F7B44A-258E-D44A-938A-4FFCA0B29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C884A-4FFE-3E43-8C59-8B2C294927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7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Large Head+sourc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F560E54-33E2-9746-A8CC-E00D13AF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181100"/>
            <a:ext cx="92202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8F0A3E-9484-544E-90BA-F66C987422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400" y="5631756"/>
            <a:ext cx="11239500" cy="4642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F7B44A-258E-D44A-938A-4FFCA0B29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C884A-4FFE-3E43-8C59-8B2C294927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28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06F4C3-FAA1-7A49-904A-4B005ABCFB05}"/>
              </a:ext>
            </a:extLst>
          </p:cNvPr>
          <p:cNvSpPr/>
          <p:nvPr userDrawn="1"/>
        </p:nvSpPr>
        <p:spPr>
          <a:xfrm>
            <a:off x="4297262" y="0"/>
            <a:ext cx="7894738" cy="60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64B787-39DD-EF40-B801-67AAF65F79A0}"/>
              </a:ext>
            </a:extLst>
          </p:cNvPr>
          <p:cNvSpPr/>
          <p:nvPr userDrawn="1"/>
        </p:nvSpPr>
        <p:spPr>
          <a:xfrm>
            <a:off x="0" y="0"/>
            <a:ext cx="7894738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2F7B2F8-A6FD-D746-8E9B-FDFB91B3EE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500" y="2247900"/>
            <a:ext cx="6819900" cy="3848100"/>
          </a:xfrm>
          <a:prstGeom prst="rect">
            <a:avLst/>
          </a:prstGeom>
        </p:spPr>
        <p:txBody>
          <a:bodyPr lIns="0" tIns="0" rIns="0" bIns="0"/>
          <a:lstStyle>
            <a:lvl1pPr marL="9260" indent="0" algn="l">
              <a:buNone/>
              <a:tabLst/>
              <a:defRPr sz="4000" b="1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260" indent="0" algn="l">
              <a:spcBef>
                <a:spcPts val="833"/>
              </a:spcBef>
              <a:buNone/>
              <a:tabLst/>
              <a:defRPr sz="3000"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60" indent="0" algn="l">
              <a:spcBef>
                <a:spcPts val="2083"/>
              </a:spcBef>
              <a:buNone/>
              <a:tabLst/>
              <a:defRPr sz="1333" b="1" cap="all" spc="-4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60" indent="0" algn="l">
              <a:buNone/>
              <a:tabLst/>
              <a:defRPr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60" indent="0" algn="l">
              <a:buNone/>
              <a:tabLst/>
              <a:defRPr b="0" spc="-83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1F87AC-A150-7640-9BC8-6D14F5BCB9D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5FBF2EC-452E-C44C-A12F-D00DA1E6F2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8904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m Head_All Tex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00F7A-0B0B-724D-8B7E-08CB77F9E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247901"/>
            <a:ext cx="11125200" cy="2357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pc="-50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A4D259-31D8-EE41-888D-E504B491B1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525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17326-A118-3840-A167-CD540E67C5A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6275FA9-7678-E448-AF2D-A6334015AD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3400" y="5346483"/>
            <a:ext cx="5435600" cy="44471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u="sng" spc="-50" baseline="0">
                <a:solidFill>
                  <a:schemeClr val="accent2"/>
                </a:solidFill>
              </a:defRPr>
            </a:lvl1pPr>
            <a:lvl2pPr marL="457182" indent="0">
              <a:buNone/>
              <a:defRPr sz="900"/>
            </a:lvl2pPr>
            <a:lvl3pPr marL="914363" indent="0">
              <a:buNone/>
              <a:defRPr sz="9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DC9514C-1DFA-3240-A113-BEF5D55FBD6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24255" y="1181101"/>
            <a:ext cx="9229345" cy="99858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tabLst/>
              <a:defRPr sz="4000" b="1" spc="-130" baseline="0">
                <a:solidFill>
                  <a:schemeClr val="accent2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4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781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QUO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66279-81D3-814A-BCFC-66F4E2A033E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987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D6057F-1066-5143-AB00-99504295C3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15300" y="0"/>
            <a:ext cx="40767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EF83EF-F5AF-3149-8F9F-6536BBF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909" y="1181100"/>
            <a:ext cx="7340791" cy="4191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600"/>
              </a:spcBef>
              <a:buFontTx/>
              <a:buNone/>
              <a:defRPr lang="en-US" sz="3000" b="1" kern="1200" spc="-1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5A0BCD4-860D-0C48-8615-B2E7F56F6764}"/>
              </a:ext>
            </a:extLst>
          </p:cNvPr>
          <p:cNvSpPr txBox="1">
            <a:spLocks/>
          </p:cNvSpPr>
          <p:nvPr userDrawn="1"/>
        </p:nvSpPr>
        <p:spPr>
          <a:xfrm>
            <a:off x="304801" y="6356615"/>
            <a:ext cx="14859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43C20D-A13F-464B-BAE7-EE671D41C53E}" type="slidenum">
              <a:rPr lang="en-US" sz="833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pPr/>
              <a:t>‹Nº›</a:t>
            </a:fld>
            <a:endParaRPr lang="en-US" sz="833" kern="12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D7CC4BA-B01F-924C-B818-DBF503384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5303520" cy="182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767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No Sub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ABE463-CDB3-EF43-90A5-A2C5D7BB05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60BA9B-CFB0-E848-BF4C-6F99A4B479E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865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4242D79-E60A-8A4C-8914-C647FAC8A9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816497"/>
            <a:ext cx="5435600" cy="95661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0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BBD08D0-5E29-D141-B457-C7AFCF871E4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05300" y="1795844"/>
            <a:ext cx="7391400" cy="368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D6E1F090-0661-144C-A222-0ADD65F5E668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3400" y="1796014"/>
            <a:ext cx="35433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299F35-1FA7-C742-87EC-878CBBF685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250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877FF7-92AC-7742-99AC-25D363F1E9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81760"/>
            <a:ext cx="5524500" cy="36195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80000"/>
              </a:lnSpc>
              <a:buFontTx/>
              <a:buNone/>
              <a:defRPr lang="en-US" sz="48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313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hart_40pt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4242D79-E60A-8A4C-8914-C647FAC8A9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816497"/>
            <a:ext cx="5435600" cy="95661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0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BBD08D0-5E29-D141-B457-C7AFCF871E4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78224" y="1795844"/>
            <a:ext cx="7391400" cy="3683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1" spc="-130" baseline="0"/>
            </a:lvl1pPr>
            <a:lvl2pPr marL="9525" indent="0">
              <a:buNone/>
              <a:tabLst/>
              <a:defRPr sz="3600" spc="-8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D6E1F090-0661-144C-A222-0ADD65F5E668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3400" y="1796014"/>
            <a:ext cx="3543300" cy="3682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299F35-1FA7-C742-87EC-878CBBF685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091058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4E99EF-4BCF-E741-8E7D-0C014D7FE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E45E2-4B2A-CB42-8DDD-339EC6608B1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78780B-5FD1-B34D-B04E-E65A5010D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1841913"/>
            <a:ext cx="94869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5EF6621-0479-094F-B4A1-F25253ABB8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3400" y="2508222"/>
            <a:ext cx="9220199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4E68ABD-7433-8C48-95D9-6CE31EE43E5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6381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6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2732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EF83EF-F5AF-3149-8F9F-6536BBF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500" y="1638300"/>
            <a:ext cx="9620250" cy="3733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5400" b="1" kern="1200" spc="-167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D6057F-1066-5143-AB00-99504295C3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1219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8DBBC4-882E-6A47-A89A-487DDEB3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09619-6488-FD41-853D-1A34FE61432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D2B406-5B94-234E-80D3-DC10EA278A2A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94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12CA67-3BB1-A244-9D6B-AC16D94431ED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64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SPLIT_PHOTO_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DE3C91-536D-7442-BA54-35B6DFA933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7886700" cy="60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5C0FD-140B-DA49-AC0A-CC9D875ED0B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15300" y="2247900"/>
            <a:ext cx="35433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1" spc="-167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602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LUE HEAD_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F72A19-C2E4-E74A-A15F-7A6CD73F52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6000" y="0"/>
            <a:ext cx="4826001" cy="6096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3BF063-877B-8C49-8700-63C4AF07C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16749A-82D4-8445-8710-AA4C2E62984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2828E03-1FA0-3945-B331-67A9B7C6787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4256" y="1181100"/>
            <a:ext cx="7353300" cy="119617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tabLst/>
              <a:defRPr sz="4000" b="1" spc="-130" baseline="0">
                <a:solidFill>
                  <a:schemeClr val="accent2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4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31931C-DFE7-8A4D-ACF5-7BBC06D0A1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400" y="5434314"/>
            <a:ext cx="11125200" cy="35688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lang="en-US" sz="1000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lang="en-US" sz="1083" b="0" i="0" kern="1200" spc="-17" baseline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lang="en-US" sz="1083" b="0" i="0" kern="1200" spc="-17" baseline="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40A0-04B2-7D47-B080-A3E7C5033403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24608" y="2244725"/>
            <a:ext cx="6614746" cy="3189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None/>
              <a:defRPr sz="2000" b="1" spc="-80" baseline="0"/>
            </a:lvl1pPr>
            <a:lvl2pPr marL="7938" indent="0">
              <a:buNone/>
              <a:tabLst/>
              <a:defRPr sz="2000" spc="-50" baseline="0"/>
            </a:lvl2pPr>
            <a:lvl3pPr marL="7938" indent="0">
              <a:buNone/>
              <a:tabLst/>
              <a:defRPr sz="2000" spc="-50" baseline="0"/>
            </a:lvl3pPr>
            <a:lvl4pPr marL="7938" indent="0">
              <a:buNone/>
              <a:tabLst/>
              <a:defRPr sz="2000" spc="-50" baseline="0"/>
            </a:lvl4pPr>
            <a:lvl5pPr marL="7938" indent="0">
              <a:buNone/>
              <a:tabLst/>
              <a:defRPr sz="2000" spc="-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836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_2 COLUMN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ABE463-CDB3-EF43-90A5-A2C5D7BB054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BA304131-3124-A641-8419-7ED66182C9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87105" y="2381250"/>
            <a:ext cx="853282" cy="8532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58AB05-C802-D64E-B6BA-403CD7DFA970}"/>
              </a:ext>
            </a:extLst>
          </p:cNvPr>
          <p:cNvGrpSpPr/>
          <p:nvPr userDrawn="1"/>
        </p:nvGrpSpPr>
        <p:grpSpPr>
          <a:xfrm>
            <a:off x="602483" y="2381250"/>
            <a:ext cx="5653905" cy="3423202"/>
            <a:chOff x="602483" y="2381250"/>
            <a:chExt cx="5653905" cy="371475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F642A4-66E0-054E-909F-B345C7EE60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2483" y="2381250"/>
              <a:ext cx="0" cy="3714750"/>
            </a:xfrm>
            <a:prstGeom prst="line">
              <a:avLst/>
            </a:prstGeom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0F1E9E-B2C6-374F-AF6C-0C31CFB388A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256388" y="2381250"/>
              <a:ext cx="0" cy="3714750"/>
            </a:xfrm>
            <a:prstGeom prst="line">
              <a:avLst/>
            </a:prstGeom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EFC47F-928C-9B4E-B968-D5925A6D20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87106" y="3429001"/>
            <a:ext cx="5181894" cy="2395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spc="-75" baseline="0"/>
            </a:lvl1pPr>
            <a:lvl2pPr marL="122238" indent="-112713">
              <a:tabLst/>
              <a:defRPr sz="1200" spc="-3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2BB3DBEE-6A98-BB44-9ECA-AADBCFAC18C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500913" y="2381250"/>
            <a:ext cx="853282" cy="8532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237603E-2CD4-F843-9966-5313A4F1DE86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500913" y="3429000"/>
            <a:ext cx="5181891" cy="2395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spc="-75" baseline="0"/>
            </a:lvl1pPr>
            <a:lvl2pPr marL="122238" indent="-112713">
              <a:tabLst/>
              <a:defRPr sz="1200" spc="-3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32ED4B-735C-C242-9E6F-42928581FD7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1961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8580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D5C80C-8D76-5E4D-AFF2-2B70D7DD95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707293"/>
            <a:ext cx="7429500" cy="63966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337CA-6D1E-4447-9064-83FF8A93E7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558006"/>
            <a:ext cx="5524500" cy="302897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200"/>
              </a:spcBef>
              <a:defRPr sz="2200" spc="-50" baseline="0">
                <a:solidFill>
                  <a:schemeClr val="tx1"/>
                </a:solidFill>
              </a:defRPr>
            </a:lvl1pPr>
            <a:lvl2pPr marL="228600" indent="-220663">
              <a:lnSpc>
                <a:spcPct val="90000"/>
              </a:lnSpc>
              <a:spcBef>
                <a:spcPts val="1200"/>
              </a:spcBef>
              <a:tabLst/>
              <a:defRPr sz="1800" spc="-50" baseline="0">
                <a:solidFill>
                  <a:schemeClr val="tx1"/>
                </a:solidFill>
              </a:defRPr>
            </a:lvl2pPr>
            <a:lvl3pPr marL="458788" indent="-230188">
              <a:lnSpc>
                <a:spcPct val="90000"/>
              </a:lnSpc>
              <a:spcBef>
                <a:spcPts val="800"/>
              </a:spcBef>
              <a:tabLst/>
              <a:defRPr sz="1800" spc="-50" baseline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defRPr sz="1400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45B113-E49E-AB43-ADA9-A9B7CCEB3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67361"/>
            <a:ext cx="7429500" cy="90424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90000"/>
              </a:lnSpc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3074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3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D24D1-52FF-CF43-91AF-90A633E224F5}"/>
              </a:ext>
            </a:extLst>
          </p:cNvPr>
          <p:cNvSpPr/>
          <p:nvPr userDrawn="1"/>
        </p:nvSpPr>
        <p:spPr>
          <a:xfrm>
            <a:off x="54527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42192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DCE4FB-9EA6-BA4B-8B37-95DDF135E5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3" y="3957829"/>
            <a:ext cx="336762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0C736C-2482-DB44-86E8-7DA557EDEFBC}"/>
              </a:ext>
            </a:extLst>
          </p:cNvPr>
          <p:cNvSpPr/>
          <p:nvPr userDrawn="1"/>
        </p:nvSpPr>
        <p:spPr>
          <a:xfrm>
            <a:off x="441625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A0C843-5D69-F840-B176-70E181F013FF}"/>
              </a:ext>
            </a:extLst>
          </p:cNvPr>
          <p:cNvSpPr/>
          <p:nvPr userDrawn="1"/>
        </p:nvSpPr>
        <p:spPr>
          <a:xfrm>
            <a:off x="4419995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BE33E6-A815-A446-BA5E-4F919DB4872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412511" y="3957829"/>
            <a:ext cx="3367625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3B65D5-F1D7-3242-9D85-5D5B3AC2D098}"/>
              </a:ext>
            </a:extLst>
          </p:cNvPr>
          <p:cNvSpPr/>
          <p:nvPr userDrawn="1"/>
        </p:nvSpPr>
        <p:spPr>
          <a:xfrm>
            <a:off x="8287234" y="2247899"/>
            <a:ext cx="3367625" cy="35433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6B76AF-3BDE-E644-B157-CFA82E19F5A0}"/>
              </a:ext>
            </a:extLst>
          </p:cNvPr>
          <p:cNvSpPr/>
          <p:nvPr userDrawn="1"/>
        </p:nvSpPr>
        <p:spPr>
          <a:xfrm>
            <a:off x="8284152" y="5654040"/>
            <a:ext cx="3364992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91A8520-4F27-8D41-AE9D-C1D75C917C6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87233" y="3957829"/>
            <a:ext cx="3379500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B60BA9B-CFB0-E848-BF4C-6F99A4B479E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1059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0762CE-F358-E644-8AC9-EAA7D89B544B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66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4 COLUMN_BOX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1C048-C5AF-0642-874F-8287072C6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lang="en-US" sz="1200" b="1" i="0" u="none" kern="1200" spc="-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D24D1-52FF-CF43-91AF-90A633E224F5}"/>
              </a:ext>
            </a:extLst>
          </p:cNvPr>
          <p:cNvSpPr/>
          <p:nvPr userDrawn="1"/>
        </p:nvSpPr>
        <p:spPr>
          <a:xfrm>
            <a:off x="545274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B51D4-0FEA-E345-B920-7C1D3EBD8F4A}"/>
              </a:ext>
            </a:extLst>
          </p:cNvPr>
          <p:cNvSpPr/>
          <p:nvPr userDrawn="1"/>
        </p:nvSpPr>
        <p:spPr>
          <a:xfrm>
            <a:off x="5334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DCE4FB-9EA6-BA4B-8B37-95DDF135E5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4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1718E2-21DB-8643-BE59-A2124EAD9215}"/>
              </a:ext>
            </a:extLst>
          </p:cNvPr>
          <p:cNvSpPr/>
          <p:nvPr userDrawn="1"/>
        </p:nvSpPr>
        <p:spPr>
          <a:xfrm>
            <a:off x="3393249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8DE8CC-82F2-A84F-B149-1622B5A4BE33}"/>
              </a:ext>
            </a:extLst>
          </p:cNvPr>
          <p:cNvSpPr/>
          <p:nvPr userDrawn="1"/>
        </p:nvSpPr>
        <p:spPr>
          <a:xfrm>
            <a:off x="6241224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961762-0727-3845-8FB5-FACEB262A025}"/>
              </a:ext>
            </a:extLst>
          </p:cNvPr>
          <p:cNvSpPr/>
          <p:nvPr userDrawn="1"/>
        </p:nvSpPr>
        <p:spPr>
          <a:xfrm>
            <a:off x="9089200" y="2247900"/>
            <a:ext cx="2574477" cy="3543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687089-9075-CA4A-9625-3770231A72FF}"/>
              </a:ext>
            </a:extLst>
          </p:cNvPr>
          <p:cNvSpPr/>
          <p:nvPr userDrawn="1"/>
        </p:nvSpPr>
        <p:spPr>
          <a:xfrm>
            <a:off x="33909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BA56D74-2DBF-5A45-92AF-7DB105E2538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402774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9F5BB-7F9D-544E-8278-E2CF51ED4BEB}"/>
              </a:ext>
            </a:extLst>
          </p:cNvPr>
          <p:cNvSpPr/>
          <p:nvPr userDrawn="1"/>
        </p:nvSpPr>
        <p:spPr>
          <a:xfrm>
            <a:off x="62341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236A43E-0EE9-7D4C-9A28-16D7C398C1C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5986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7841866-2F7A-0846-8513-D5A3947CFCE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9103486" y="4230220"/>
            <a:ext cx="2574477" cy="1369359"/>
          </a:xfrm>
          <a:prstGeom prst="rect">
            <a:avLst/>
          </a:prstGeom>
        </p:spPr>
        <p:txBody>
          <a:bodyPr lIns="182880" rIns="182880"/>
          <a:lstStyle>
            <a:lvl1pPr marL="0" indent="0" algn="ctr">
              <a:buNone/>
              <a:defRPr sz="1600" b="1" spc="-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E25C3D-1C0B-F342-B6A5-A9220940427C}"/>
              </a:ext>
            </a:extLst>
          </p:cNvPr>
          <p:cNvSpPr/>
          <p:nvPr userDrawn="1"/>
        </p:nvSpPr>
        <p:spPr>
          <a:xfrm>
            <a:off x="90916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76F920D-F3F1-A343-BC0D-3CA3B5CA6E3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1027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3000" b="1" spc="-130" baseline="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tabLst/>
              <a:defRPr sz="3000" b="0" spc="-120" baseline="0"/>
            </a:lvl2pPr>
            <a:lvl3pPr marL="11113" indent="0">
              <a:buNone/>
              <a:tabLst/>
              <a:defRPr sz="2800" spc="-130" baseline="0"/>
            </a:lvl3pPr>
            <a:lvl4pPr marL="11113" indent="0">
              <a:buNone/>
              <a:tabLst/>
              <a:defRPr spc="-130" baseline="0"/>
            </a:lvl4pPr>
            <a:lvl5pPr marL="11113" indent="0">
              <a:tabLst/>
              <a:defRPr spc="-1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253FCB-9825-1D4B-9611-4DE38938F1E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7830"/>
            <a:ext cx="11125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33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image" Target="../media/image16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image" Target="../media/image16.sv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automatically generated">
            <a:extLst>
              <a:ext uri="{FF2B5EF4-FFF2-40B4-BE49-F238E27FC236}">
                <a16:creationId xmlns:a16="http://schemas.microsoft.com/office/drawing/2014/main" id="{DB84EBE9-4F09-7E46-AB99-297E5A56F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8D393E-21B4-E341-B926-EC9AD8E5F6A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6B5C3-B969-7A4B-B64B-A521297850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89" y="942546"/>
            <a:ext cx="2533136" cy="14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defTabSz="761970" rtl="0" eaLnBrk="1" latinLnBrk="0" hangingPunct="1">
        <a:lnSpc>
          <a:spcPct val="80000"/>
        </a:lnSpc>
        <a:spcBef>
          <a:spcPct val="0"/>
        </a:spcBef>
        <a:buNone/>
        <a:defRPr lang="en-US" sz="4666" b="1" kern="1200" spc="-125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1128">
          <p15:clr>
            <a:srgbClr val="F26B43"/>
          </p15:clr>
        </p15:guide>
        <p15:guide id="4" orient="horz" pos="2184">
          <p15:clr>
            <a:srgbClr val="F26B43"/>
          </p15:clr>
        </p15:guide>
        <p15:guide id="5" pos="216">
          <p15:clr>
            <a:srgbClr val="F26B43"/>
          </p15:clr>
        </p15:guide>
        <p15:guide id="6" pos="1224">
          <p15:clr>
            <a:srgbClr val="F26B43"/>
          </p15:clr>
        </p15:guide>
        <p15:guide id="7" pos="86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40AA2-7D72-CF4B-AE3E-57D788FEEEBF}"/>
              </a:ext>
            </a:extLst>
          </p:cNvPr>
          <p:cNvSpPr/>
          <p:nvPr userDrawn="1"/>
        </p:nvSpPr>
        <p:spPr>
          <a:xfrm>
            <a:off x="0" y="6096000"/>
            <a:ext cx="12192000" cy="773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459648F-0F94-704B-95DA-6BFCB0B5F930}"/>
              </a:ext>
            </a:extLst>
          </p:cNvPr>
          <p:cNvSpPr txBox="1">
            <a:spLocks/>
          </p:cNvSpPr>
          <p:nvPr userDrawn="1"/>
        </p:nvSpPr>
        <p:spPr>
          <a:xfrm>
            <a:off x="11740117" y="6384567"/>
            <a:ext cx="507999" cy="17273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B43C20D-A13F-464B-BAE7-EE671D41C53E}" type="slidenum">
              <a:rPr lang="en-US" sz="900" smtClean="0">
                <a:solidFill>
                  <a:schemeClr val="tx1"/>
                </a:solidFill>
              </a:rPr>
              <a:pPr algn="l"/>
              <a:t>‹Nº›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789A3-A4BB-234D-9DA8-0427A28EE154}"/>
              </a:ext>
            </a:extLst>
          </p:cNvPr>
          <p:cNvSpPr/>
          <p:nvPr userDrawn="1"/>
        </p:nvSpPr>
        <p:spPr>
          <a:xfrm>
            <a:off x="7299044" y="6414736"/>
            <a:ext cx="4209678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725"/>
              </a:lnSpc>
            </a:pPr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fld id="{0050A832-B8B1-EC47-A12A-95EBB8F28320}" type="datetimeyyyy">
              <a:rPr lang="en-US" sz="600" i="0" spc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ts val="725"/>
                </a:lnSpc>
              </a:pPr>
              <a:t>2024</a:t>
            </a:fld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Harvard Business School Publishing. All rights reserved. </a:t>
            </a:r>
            <a:b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Business Publishing is an affiliate of Harvard Business School.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C9C19F-62C4-3045-9FC6-1F5FD0190B99}"/>
              </a:ext>
            </a:extLst>
          </p:cNvPr>
          <p:cNvCxnSpPr>
            <a:cxnSpLocks/>
          </p:cNvCxnSpPr>
          <p:nvPr userDrawn="1"/>
        </p:nvCxnSpPr>
        <p:spPr>
          <a:xfrm>
            <a:off x="11624098" y="6361683"/>
            <a:ext cx="0" cy="2695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6260961-7AA1-EB4E-8A4A-608ADA670349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516474" y="6360422"/>
            <a:ext cx="2307856" cy="2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77" r:id="rId27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68">
          <p15:clr>
            <a:srgbClr val="F26B43"/>
          </p15:clr>
        </p15:guide>
        <p15:guide id="3" pos="1368">
          <p15:clr>
            <a:srgbClr val="F26B43"/>
          </p15:clr>
        </p15:guide>
        <p15:guide id="4" pos="4968">
          <p15:clr>
            <a:srgbClr val="F26B43"/>
          </p15:clr>
        </p15:guide>
        <p15:guide id="6" pos="7344">
          <p15:clr>
            <a:srgbClr val="F26B43"/>
          </p15:clr>
        </p15:guide>
        <p15:guide id="7" pos="336">
          <p15:clr>
            <a:srgbClr val="F26B43"/>
          </p15:clr>
        </p15:guide>
        <p15:guide id="8" pos="1512">
          <p15:clr>
            <a:srgbClr val="F26B43"/>
          </p15:clr>
        </p15:guide>
        <p15:guide id="9" orient="horz" pos="1032">
          <p15:clr>
            <a:srgbClr val="F26B43"/>
          </p15:clr>
        </p15:guide>
        <p15:guide id="10" orient="horz" pos="3096">
          <p15:clr>
            <a:srgbClr val="F26B43"/>
          </p15:clr>
        </p15:guide>
        <p15:guide id="12" orient="horz" pos="1416">
          <p15:clr>
            <a:srgbClr val="F26B43"/>
          </p15:clr>
        </p15:guide>
        <p15:guide id="14" orient="horz" pos="2520">
          <p15:clr>
            <a:srgbClr val="F26B43"/>
          </p15:clr>
        </p15:guide>
        <p15:guide id="16" pos="2568">
          <p15:clr>
            <a:srgbClr val="F26B43"/>
          </p15:clr>
        </p15:guide>
        <p15:guide id="17" pos="2712">
          <p15:clr>
            <a:srgbClr val="F26B43"/>
          </p15:clr>
        </p15:guide>
        <p15:guide id="18" pos="3760">
          <p15:clr>
            <a:srgbClr val="F26B43"/>
          </p15:clr>
        </p15:guide>
        <p15:guide id="19" pos="3920">
          <p15:clr>
            <a:srgbClr val="F26B43"/>
          </p15:clr>
        </p15:guide>
        <p15:guide id="20" pos="5112">
          <p15:clr>
            <a:srgbClr val="F26B43"/>
          </p15:clr>
        </p15:guide>
        <p15:guide id="21" pos="6144">
          <p15:clr>
            <a:srgbClr val="F26B43"/>
          </p15:clr>
        </p15:guide>
        <p15:guide id="22" pos="6312">
          <p15:clr>
            <a:srgbClr val="F26B43"/>
          </p15:clr>
        </p15:guide>
        <p15:guide id="23" orient="horz" pos="336">
          <p15:clr>
            <a:srgbClr val="F26B43"/>
          </p15:clr>
        </p15:guide>
        <p15:guide id="24" orient="horz" pos="3648">
          <p15:clr>
            <a:srgbClr val="F26B43"/>
          </p15:clr>
        </p15:guide>
        <p15:guide id="26" orient="horz" pos="408">
          <p15:clr>
            <a:srgbClr val="F26B43"/>
          </p15:clr>
        </p15:guide>
        <p15:guide id="27" orient="horz" pos="744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40AA2-7D72-CF4B-AE3E-57D788FEEEBF}"/>
              </a:ext>
            </a:extLst>
          </p:cNvPr>
          <p:cNvSpPr/>
          <p:nvPr userDrawn="1"/>
        </p:nvSpPr>
        <p:spPr>
          <a:xfrm>
            <a:off x="0" y="6096000"/>
            <a:ext cx="12192000" cy="773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459648F-0F94-704B-95DA-6BFCB0B5F930}"/>
              </a:ext>
            </a:extLst>
          </p:cNvPr>
          <p:cNvSpPr txBox="1">
            <a:spLocks/>
          </p:cNvSpPr>
          <p:nvPr userDrawn="1"/>
        </p:nvSpPr>
        <p:spPr>
          <a:xfrm>
            <a:off x="11740117" y="6384567"/>
            <a:ext cx="507999" cy="17273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B43C20D-A13F-464B-BAE7-EE671D41C53E}" type="slidenum">
              <a:rPr lang="en-US" sz="900" smtClean="0">
                <a:solidFill>
                  <a:schemeClr val="tx1"/>
                </a:solidFill>
              </a:rPr>
              <a:pPr algn="l"/>
              <a:t>‹Nº›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789A3-A4BB-234D-9DA8-0427A28EE154}"/>
              </a:ext>
            </a:extLst>
          </p:cNvPr>
          <p:cNvSpPr/>
          <p:nvPr userDrawn="1"/>
        </p:nvSpPr>
        <p:spPr>
          <a:xfrm>
            <a:off x="7299044" y="6414736"/>
            <a:ext cx="4209678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725"/>
              </a:lnSpc>
            </a:pPr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fld id="{7AB188D5-82F5-BA47-90CF-89D3D587ADED}" type="datetimeyyyy">
              <a:rPr lang="en-US" sz="600" i="0" spc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fld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Harvard Business School Publishing. All rights reserved. </a:t>
            </a:r>
            <a:b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Business Publishing is an affiliate of Harvard Business School.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C9C19F-62C4-3045-9FC6-1F5FD0190B99}"/>
              </a:ext>
            </a:extLst>
          </p:cNvPr>
          <p:cNvCxnSpPr>
            <a:cxnSpLocks/>
          </p:cNvCxnSpPr>
          <p:nvPr userDrawn="1"/>
        </p:nvCxnSpPr>
        <p:spPr>
          <a:xfrm>
            <a:off x="11624098" y="6361683"/>
            <a:ext cx="0" cy="2695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6260961-7AA1-EB4E-8A4A-608ADA67034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516474" y="6360422"/>
            <a:ext cx="2307856" cy="2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68">
          <p15:clr>
            <a:srgbClr val="F26B43"/>
          </p15:clr>
        </p15:guide>
        <p15:guide id="3" pos="1368">
          <p15:clr>
            <a:srgbClr val="F26B43"/>
          </p15:clr>
        </p15:guide>
        <p15:guide id="4" pos="4968">
          <p15:clr>
            <a:srgbClr val="F26B43"/>
          </p15:clr>
        </p15:guide>
        <p15:guide id="6" pos="7344">
          <p15:clr>
            <a:srgbClr val="F26B43"/>
          </p15:clr>
        </p15:guide>
        <p15:guide id="7" pos="336">
          <p15:clr>
            <a:srgbClr val="F26B43"/>
          </p15:clr>
        </p15:guide>
        <p15:guide id="8" pos="1512">
          <p15:clr>
            <a:srgbClr val="F26B43"/>
          </p15:clr>
        </p15:guide>
        <p15:guide id="9" orient="horz" pos="1032">
          <p15:clr>
            <a:srgbClr val="F26B43"/>
          </p15:clr>
        </p15:guide>
        <p15:guide id="10" orient="horz" pos="3096">
          <p15:clr>
            <a:srgbClr val="F26B43"/>
          </p15:clr>
        </p15:guide>
        <p15:guide id="12" orient="horz" pos="1416">
          <p15:clr>
            <a:srgbClr val="F26B43"/>
          </p15:clr>
        </p15:guide>
        <p15:guide id="14" orient="horz" pos="2520">
          <p15:clr>
            <a:srgbClr val="F26B43"/>
          </p15:clr>
        </p15:guide>
        <p15:guide id="16" pos="2568">
          <p15:clr>
            <a:srgbClr val="F26B43"/>
          </p15:clr>
        </p15:guide>
        <p15:guide id="17" pos="2712">
          <p15:clr>
            <a:srgbClr val="F26B43"/>
          </p15:clr>
        </p15:guide>
        <p15:guide id="18" pos="3760">
          <p15:clr>
            <a:srgbClr val="F26B43"/>
          </p15:clr>
        </p15:guide>
        <p15:guide id="19" pos="3920">
          <p15:clr>
            <a:srgbClr val="F26B43"/>
          </p15:clr>
        </p15:guide>
        <p15:guide id="20" pos="5112">
          <p15:clr>
            <a:srgbClr val="F26B43"/>
          </p15:clr>
        </p15:guide>
        <p15:guide id="21" pos="6144">
          <p15:clr>
            <a:srgbClr val="F26B43"/>
          </p15:clr>
        </p15:guide>
        <p15:guide id="22" pos="6312">
          <p15:clr>
            <a:srgbClr val="F26B43"/>
          </p15:clr>
        </p15:guide>
        <p15:guide id="23" orient="horz" pos="336">
          <p15:clr>
            <a:srgbClr val="F26B43"/>
          </p15:clr>
        </p15:guide>
        <p15:guide id="24" orient="horz" pos="3648">
          <p15:clr>
            <a:srgbClr val="F26B43"/>
          </p15:clr>
        </p15:guide>
        <p15:guide id="26" orient="horz" pos="408">
          <p15:clr>
            <a:srgbClr val="F26B43"/>
          </p15:clr>
        </p15:guide>
        <p15:guide id="27" orient="horz" pos="744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bg1"/>
                </a:solidFill>
              </a:rPr>
              <a:pPr algn="r"/>
              <a:t>‹Nº›</a:t>
            </a:fld>
            <a:endParaRPr lang="en-US" sz="833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40837"/>
            <a:ext cx="184023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3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33" r:id="rId2"/>
    <p:sldLayoutId id="2147483735" r:id="rId3"/>
    <p:sldLayoutId id="2147483742" r:id="rId4"/>
    <p:sldLayoutId id="2147483743" r:id="rId5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864" userDrawn="1">
          <p15:clr>
            <a:srgbClr val="F26B43"/>
          </p15:clr>
        </p15:guide>
        <p15:guide id="8" orient="horz" pos="1440" userDrawn="1">
          <p15:clr>
            <a:srgbClr val="F26B43"/>
          </p15:clr>
        </p15:guide>
        <p15:guide id="9" orient="horz" pos="1992" userDrawn="1">
          <p15:clr>
            <a:srgbClr val="F26B43"/>
          </p15:clr>
        </p15:guide>
        <p15:guide id="10" orient="horz" pos="2568" userDrawn="1">
          <p15:clr>
            <a:srgbClr val="F26B43"/>
          </p15:clr>
        </p15:guide>
        <p15:guide id="11" orient="horz" pos="3144" userDrawn="1">
          <p15:clr>
            <a:srgbClr val="F26B43"/>
          </p15:clr>
        </p15:guide>
        <p15:guide id="12" orient="horz" pos="3720" userDrawn="1">
          <p15:clr>
            <a:srgbClr val="F26B43"/>
          </p15:clr>
        </p15:guide>
        <p15:guide id="13" pos="1344" userDrawn="1">
          <p15:clr>
            <a:srgbClr val="F26B43"/>
          </p15:clr>
        </p15:guide>
        <p15:guide id="14" pos="1488" userDrawn="1">
          <p15:clr>
            <a:srgbClr val="F26B43"/>
          </p15:clr>
        </p15:guide>
        <p15:guide id="15" pos="2568" userDrawn="1">
          <p15:clr>
            <a:srgbClr val="F26B43"/>
          </p15:clr>
        </p15:guide>
        <p15:guide id="16" pos="2712" userDrawn="1">
          <p15:clr>
            <a:srgbClr val="F26B43"/>
          </p15:clr>
        </p15:guide>
        <p15:guide id="17" pos="3768" userDrawn="1">
          <p15:clr>
            <a:srgbClr val="F26B43"/>
          </p15:clr>
        </p15:guide>
        <p15:guide id="18" pos="3912" userDrawn="1">
          <p15:clr>
            <a:srgbClr val="F26B43"/>
          </p15:clr>
        </p15:guide>
        <p15:guide id="19" pos="4968" userDrawn="1">
          <p15:clr>
            <a:srgbClr val="F26B43"/>
          </p15:clr>
        </p15:guide>
        <p15:guide id="20" pos="5112" userDrawn="1">
          <p15:clr>
            <a:srgbClr val="F26B43"/>
          </p15:clr>
        </p15:guide>
        <p15:guide id="21" pos="6168" userDrawn="1">
          <p15:clr>
            <a:srgbClr val="F26B43"/>
          </p15:clr>
        </p15:guide>
        <p15:guide id="22" pos="6312" userDrawn="1">
          <p15:clr>
            <a:srgbClr val="F26B43"/>
          </p15:clr>
        </p15:guide>
        <p15:guide id="23" pos="288" userDrawn="1">
          <p15:clr>
            <a:srgbClr val="F26B43"/>
          </p15:clr>
        </p15:guide>
        <p15:guide id="24" pos="7368" userDrawn="1">
          <p15:clr>
            <a:srgbClr val="F26B43"/>
          </p15:clr>
        </p15:guide>
        <p15:guide id="25" orient="horz" pos="288" userDrawn="1">
          <p15:clr>
            <a:srgbClr val="F26B43"/>
          </p15:clr>
        </p15:guide>
        <p15:guide id="26" orient="horz" pos="403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C5FEB4-576A-1E49-9407-5614AB28D49B}"/>
              </a:ext>
            </a:extLst>
          </p:cNvPr>
          <p:cNvSpPr/>
          <p:nvPr userDrawn="1"/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bg1"/>
                </a:solidFill>
              </a:rPr>
              <a:pPr algn="r"/>
              <a:t>‹Nº›</a:t>
            </a:fld>
            <a:endParaRPr lang="en-US" sz="833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2020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40837"/>
            <a:ext cx="184023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0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tx2"/>
                </a:solidFill>
              </a:rPr>
              <a:pPr algn="r"/>
              <a:t>‹Nº›</a:t>
            </a:fld>
            <a:endParaRPr lang="en-US" sz="833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246" y="244078"/>
            <a:ext cx="1836074" cy="10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5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7" r:id="rId2"/>
    <p:sldLayoutId id="2147483738" r:id="rId3"/>
    <p:sldLayoutId id="2147483739" r:id="rId4"/>
    <p:sldLayoutId id="2147483736" r:id="rId5"/>
    <p:sldLayoutId id="2147483740" r:id="rId6"/>
    <p:sldLayoutId id="2147483725" r:id="rId7"/>
    <p:sldLayoutId id="2147483732" r:id="rId8"/>
    <p:sldLayoutId id="2147483727" r:id="rId9"/>
    <p:sldLayoutId id="2147483748" r:id="rId10"/>
    <p:sldLayoutId id="2147483821" r:id="rId11"/>
    <p:sldLayoutId id="2147483849" r:id="rId12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bg1"/>
                </a:solidFill>
              </a:rPr>
              <a:pPr algn="r"/>
              <a:t>‹Nº›</a:t>
            </a:fld>
            <a:endParaRPr lang="en-US" sz="833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574585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40837"/>
            <a:ext cx="184023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tx2"/>
                </a:solidFill>
              </a:rPr>
              <a:pPr algn="r"/>
              <a:t>‹Nº›</a:t>
            </a:fld>
            <a:endParaRPr lang="en-US" sz="833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246" y="244078"/>
            <a:ext cx="1836074" cy="10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6" r:id="rId10"/>
    <p:sldLayoutId id="2147483777" r:id="rId11"/>
    <p:sldLayoutId id="2147483778" r:id="rId12"/>
    <p:sldLayoutId id="2147483780" r:id="rId13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BA0935-C7BB-E743-A52A-8320AE7FF8A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99031" y="463616"/>
            <a:ext cx="1400993" cy="62266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tx2"/>
                </a:solidFill>
              </a:rPr>
              <a:pPr algn="r"/>
              <a:t>‹Nº›</a:t>
            </a:fld>
            <a:endParaRPr lang="en-US" sz="833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219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6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Harvard Business School Publishing. All rights reserved. </a:t>
            </a:r>
            <a:br>
              <a:rPr lang="en-US" sz="6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Business Publishing is an affiliate of Harvard Business School.</a:t>
            </a:r>
          </a:p>
        </p:txBody>
      </p:sp>
    </p:spTree>
    <p:extLst>
      <p:ext uri="{BB962C8B-B14F-4D97-AF65-F5344CB8AC3E}">
        <p14:creationId xmlns:p14="http://schemas.microsoft.com/office/powerpoint/2010/main" val="18251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8" r:id="rId13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tx2"/>
                </a:solidFill>
              </a:rPr>
              <a:pPr algn="r"/>
              <a:t>‹Nº›</a:t>
            </a:fld>
            <a:endParaRPr lang="en-US" sz="833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50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2020 Harvard Business School Publishing.  All rights reserved. Harvard Business Publishing is an affiliate of Harvard Business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8B88-6B1C-AF4C-AA5F-0594C64E34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246" y="244078"/>
            <a:ext cx="1836074" cy="10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3" r:id="rId12"/>
    <p:sldLayoutId id="2147483814" r:id="rId13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F8AF0C1-6C98-264E-AA0D-BD650606AB0D}"/>
              </a:ext>
            </a:extLst>
          </p:cNvPr>
          <p:cNvSpPr txBox="1">
            <a:spLocks/>
          </p:cNvSpPr>
          <p:nvPr userDrawn="1"/>
        </p:nvSpPr>
        <p:spPr>
          <a:xfrm>
            <a:off x="-152399" y="6417899"/>
            <a:ext cx="609599" cy="20727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43C20D-A13F-464B-BAE7-EE671D41C53E}" type="slidenum">
              <a:rPr lang="en-US" sz="833" smtClean="0">
                <a:solidFill>
                  <a:schemeClr val="bg1"/>
                </a:solidFill>
              </a:rPr>
              <a:pPr algn="r"/>
              <a:t>‹Nº›</a:t>
            </a:fld>
            <a:endParaRPr lang="en-US" sz="833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5414-81E1-2044-8473-C348C960E9BF}"/>
              </a:ext>
            </a:extLst>
          </p:cNvPr>
          <p:cNvSpPr/>
          <p:nvPr userDrawn="1"/>
        </p:nvSpPr>
        <p:spPr>
          <a:xfrm>
            <a:off x="6645087" y="6495661"/>
            <a:ext cx="5051613" cy="219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sz="6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Harvard Business School Publishing. All rights reserved. </a:t>
            </a:r>
            <a:br>
              <a:rPr lang="en-US" sz="6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Business Publishing is an affiliate of Harvard Business School.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09F8B13-BC74-8F4C-B437-A9F6B06C6B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5144" y="462596"/>
            <a:ext cx="139903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6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1992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3144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pos="1344">
          <p15:clr>
            <a:srgbClr val="F26B43"/>
          </p15:clr>
        </p15:guide>
        <p15:guide id="14" pos="1488">
          <p15:clr>
            <a:srgbClr val="F26B43"/>
          </p15:clr>
        </p15:guide>
        <p15:guide id="15" pos="2568">
          <p15:clr>
            <a:srgbClr val="F26B43"/>
          </p15:clr>
        </p15:guide>
        <p15:guide id="16" pos="2712">
          <p15:clr>
            <a:srgbClr val="F26B43"/>
          </p15:clr>
        </p15:guide>
        <p15:guide id="17" pos="3768">
          <p15:clr>
            <a:srgbClr val="F26B43"/>
          </p15:clr>
        </p15:guide>
        <p15:guide id="18" pos="3912">
          <p15:clr>
            <a:srgbClr val="F26B43"/>
          </p15:clr>
        </p15:guide>
        <p15:guide id="19" pos="4968">
          <p15:clr>
            <a:srgbClr val="F26B43"/>
          </p15:clr>
        </p15:guide>
        <p15:guide id="20" pos="5112">
          <p15:clr>
            <a:srgbClr val="F26B43"/>
          </p15:clr>
        </p15:guide>
        <p15:guide id="21" pos="6168">
          <p15:clr>
            <a:srgbClr val="F26B43"/>
          </p15:clr>
        </p15:guide>
        <p15:guide id="22" pos="6312">
          <p15:clr>
            <a:srgbClr val="F26B43"/>
          </p15:clr>
        </p15:guide>
        <p15:guide id="23" pos="288">
          <p15:clr>
            <a:srgbClr val="F26B43"/>
          </p15:clr>
        </p15:guide>
        <p15:guide id="24" pos="7368">
          <p15:clr>
            <a:srgbClr val="F26B43"/>
          </p15:clr>
        </p15:guide>
        <p15:guide id="25" orient="horz" pos="288">
          <p15:clr>
            <a:srgbClr val="F26B43"/>
          </p15:clr>
        </p15:guide>
        <p15:guide id="26" orient="horz" pos="4032">
          <p15:clr>
            <a:srgbClr val="F26B43"/>
          </p15:clr>
        </p15:guide>
        <p15:guide id="27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hbsp.harvard.edu/podcases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hbsp.harvard.edu/search?Type=HBR+Case&amp;Nrpp=25&amp;Ns=publication_date_filter%7C1%7C%7Caggregate_sort%7C0&amp;action=sort" TargetMode="External"/><Relationship Id="rId5" Type="http://schemas.openxmlformats.org/officeDocument/2006/relationships/hyperlink" Target="https://hbsp.harvard.edu/search?N=4294930434+4289318196&amp;&amp;Nrpp=25&amp;Ns=publication_date_filter%7C1%7C%7Caggregate_sort%7C0&amp;action=refined" TargetMode="External"/><Relationship Id="rId4" Type="http://schemas.openxmlformats.org/officeDocument/2006/relationships/hyperlink" Target="https://hbsp.harvard.edu/search?type=Multimedia+Case&amp;Nrpp=25&amp;Ns=publication_date_filter%7C1%7C%7Caggregate_sort%7C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hbsp.harvard.edu/search?N=4294930438+4289318212&amp;&amp;Nrpp=25&amp;Ns=publication_date_filter%7C1%7C%7Caggregate_sort%7C0&amp;action=refined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bsp.harvard.edu/search?type=Core+Curriculum&amp;discipline=Accounting" TargetMode="External"/><Relationship Id="rId3" Type="http://schemas.openxmlformats.org/officeDocument/2006/relationships/image" Target="../media/image43.tiff"/><Relationship Id="rId7" Type="http://schemas.openxmlformats.org/officeDocument/2006/relationships/hyperlink" Target="https://hbsp.harvard.edu/search?type=Core+Curriculum&amp;discipline=Finance" TargetMode="External"/><Relationship Id="rId12" Type="http://schemas.openxmlformats.org/officeDocument/2006/relationships/hyperlink" Target="https://hbsp.harvard.edu/search?type=Core+Curriculum&amp;discipline=Strategy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hbsp.harvard.edu/search?type=Core+Curriculum&amp;discipline=Entrepreneurship" TargetMode="External"/><Relationship Id="rId11" Type="http://schemas.openxmlformats.org/officeDocument/2006/relationships/hyperlink" Target="https://hbsp.harvard.edu/search?type=Core+Curriculum&amp;discipline=Organizational+Behavior" TargetMode="External"/><Relationship Id="rId5" Type="http://schemas.openxmlformats.org/officeDocument/2006/relationships/image" Target="../media/image45.tiff"/><Relationship Id="rId10" Type="http://schemas.openxmlformats.org/officeDocument/2006/relationships/hyperlink" Target="https://hbsp.harvard.edu/search?type=Core+Curriculum&amp;discipline=Operations+Management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hbsp.harvard.edu/search?type=Core+Curriculum&amp;discipline=Marketi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youtu.be/xxrVwucBgR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bsp.harvard.edu/educator-training/teaching-with-simulation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5" Type="http://schemas.openxmlformats.org/officeDocument/2006/relationships/hyperlink" Target="https://youtu.be/hZXBDHlxNgA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bsp.harvard.edu/product/bundle/HE0021-BUN-ENG/?cid=event|presentation|universal-sales-deck-ppt-hmm-section|none|sales-deck|various|dedicated-landing-page|dec202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hyperlink" Target="https://hbsp.harvard.edu/product/bundle/HE0024-BUN-ENG/?cid=event|presentation|universal-sales-deck-ppt-hmm-section|none|sales-deck|various|dedicated-landing-page|dec2020" TargetMode="External"/><Relationship Id="rId5" Type="http://schemas.openxmlformats.org/officeDocument/2006/relationships/hyperlink" Target="https://hbsp.harvard.edu/product/bundle/HE0023-BUN-ENG/?cid=event|presentation|universal-sales-deck-ppt-hmm-section|none|sales-deck|various|dedicated-landing-page|dec2020" TargetMode="External"/><Relationship Id="rId4" Type="http://schemas.openxmlformats.org/officeDocument/2006/relationships/hyperlink" Target="https://hbsp.harvard.edu/product/bundle/HE0022-BUN-ENG/?cid=event|presentation|universal-sales-deck-ppt-hmm-section|none|sales-deck|various|dedicated-landing-page|dec202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hbsp.harvard.edu/product/4337-HTM-ENG?Ntt=" TargetMode="External"/><Relationship Id="rId3" Type="http://schemas.openxmlformats.org/officeDocument/2006/relationships/hyperlink" Target="https://hbsp.harvard.edu/product/9052-HTM-ENG?Ntt=" TargetMode="External"/><Relationship Id="rId7" Type="http://schemas.openxmlformats.org/officeDocument/2006/relationships/hyperlink" Target="https://hbsp.harvard.edu/product/105708-HTM-ENG?Ntt=" TargetMode="External"/><Relationship Id="rId2" Type="http://schemas.openxmlformats.org/officeDocument/2006/relationships/hyperlink" Target="https://hbsp.harvard.edu/product/504702-HTM-ENG?Ntt=" TargetMode="Externa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hbsp.harvard.edu/product/208719-HTM-ENG?Ntt=" TargetMode="External"/><Relationship Id="rId5" Type="http://schemas.openxmlformats.org/officeDocument/2006/relationships/image" Target="../media/image57.tiff"/><Relationship Id="rId4" Type="http://schemas.openxmlformats.org/officeDocument/2006/relationships/image" Target="../media/image56.png"/><Relationship Id="rId9" Type="http://schemas.openxmlformats.org/officeDocument/2006/relationships/hyperlink" Target="Mathematics%20for%20Management%20Online%20Cours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Relationship Id="rId4" Type="http://schemas.openxmlformats.org/officeDocument/2006/relationships/hyperlink" Target="https://hbsp.harvard.edu/course-explorer/?cid=event%7Cpresentation%7Cuniversal-sales-deck-ppt-inspiring-minds-section%7Cnone%7Csales-deck%7Cvarious%7Cinspiring-minds-article%7Caug202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Relationship Id="rId4" Type="http://schemas.openxmlformats.org/officeDocument/2006/relationships/hyperlink" Target="https://hbsp.harvard.edu/course-explorer?cid=event%7Cpresentation%7Cuniversal-sales-deck-ppt-inspiring-minds-section%7Cnone%7Csales-deck%7Cvarious%7Cinspiring-minds-article%7Caug2022&amp;topic=digital-transformatio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hbsp.harvard.edu/the-faculty-lounge?N=&amp;Nrpp=25&amp;Ntt=faculty%20lounge&amp;searchLocation=header" TargetMode="External"/><Relationship Id="rId3" Type="http://schemas.microsoft.com/office/2007/relationships/hdphoto" Target="../media/hdphoto1.wdp"/><Relationship Id="rId7" Type="http://schemas.openxmlformats.org/officeDocument/2006/relationships/hyperlink" Target="https://hbsp.harvard.edu/inspiring-minds/?ab=top_nav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hbsp.harvard.edu/teaching-online-resources/?ab=top_nav" TargetMode="External"/><Relationship Id="rId11" Type="http://schemas.openxmlformats.org/officeDocument/2006/relationships/image" Target="../media/image12.svg"/><Relationship Id="rId5" Type="http://schemas.openxmlformats.org/officeDocument/2006/relationships/hyperlink" Target="https://hbsp.harvard.edu/seminars?icid=top_nav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hbsp.harvard.edu/webinars/?ab=top_nav" TargetMode="Externa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2F5C856C-D9BA-F35D-94C3-60CD5B80C01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15449" r="1795"/>
          <a:stretch/>
        </p:blipFill>
        <p:spPr>
          <a:xfrm>
            <a:off x="6244490" y="0"/>
            <a:ext cx="594751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01CC1-A8D5-4347-B669-292D459D66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9840" y="4469742"/>
            <a:ext cx="5114361" cy="131489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PRESENTED BY</a:t>
            </a:r>
          </a:p>
          <a:p>
            <a:pPr lvl="1"/>
            <a:r>
              <a:rPr lang="en-US" b="1" dirty="0"/>
              <a:t>Sergio Klecker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38020-E10A-0343-851B-21731BF27DA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January 2024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F9CC43F-D21D-CBEB-0D0B-C486DE3E6A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HBP </a:t>
            </a:r>
            <a:r>
              <a:rPr lang="es-ES" dirty="0" err="1"/>
              <a:t>Info-Session</a:t>
            </a:r>
            <a:endParaRPr lang="en-GB" dirty="0"/>
          </a:p>
        </p:txBody>
      </p:sp>
      <p:pic>
        <p:nvPicPr>
          <p:cNvPr id="1026" name="Picture 2" descr="Descarga de elementos de identidad visual corporativa UGR ...">
            <a:extLst>
              <a:ext uri="{FF2B5EF4-FFF2-40B4-BE49-F238E27FC236}">
                <a16:creationId xmlns:a16="http://schemas.microsoft.com/office/drawing/2014/main" id="{9F83E661-FDFE-D2F2-1B0A-2AA748A8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2876550"/>
            <a:ext cx="1630218" cy="16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0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oy, small, colorful, table&#10;&#10;Description automatically generated">
            <a:extLst>
              <a:ext uri="{FF2B5EF4-FFF2-40B4-BE49-F238E27FC236}">
                <a16:creationId xmlns:a16="http://schemas.microsoft.com/office/drawing/2014/main" id="{033F2C38-925B-9243-AC6A-F7528BA9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6" t="5762" r="13492" b="5032"/>
          <a:stretch/>
        </p:blipFill>
        <p:spPr>
          <a:xfrm>
            <a:off x="7886699" y="0"/>
            <a:ext cx="4305301" cy="61177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A7CA79-4F25-E947-98F5-FD98E0E90E6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6029177" cy="1196179"/>
          </a:xfrm>
        </p:spPr>
        <p:txBody>
          <a:bodyPr/>
          <a:lstStyle/>
          <a:p>
            <a:r>
              <a:rPr lang="en-US" dirty="0"/>
              <a:t>Translations: </a:t>
            </a:r>
            <a:br>
              <a:rPr lang="en-US" dirty="0"/>
            </a:br>
            <a:r>
              <a:rPr lang="en-US" dirty="0"/>
              <a:t>Cases, Articles, and More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E7EB3B-765D-C74D-B17D-402CE4F20CE8}"/>
              </a:ext>
            </a:extLst>
          </p:cNvPr>
          <p:cNvSpPr txBox="1">
            <a:spLocks/>
          </p:cNvSpPr>
          <p:nvPr/>
        </p:nvSpPr>
        <p:spPr>
          <a:xfrm>
            <a:off x="838199" y="2227838"/>
            <a:ext cx="1265144" cy="922866"/>
          </a:xfrm>
          <a:prstGeom prst="rect">
            <a:avLst/>
          </a:prstGeom>
        </p:spPr>
        <p:txBody>
          <a:bodyPr lIns="0" tIns="0" rIns="0" bIns="0"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 panose="020B0604020202020204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,000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Spanish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C3E0B9-866F-474A-8BEB-7B95CAD6C720}"/>
              </a:ext>
            </a:extLst>
          </p:cNvPr>
          <p:cNvSpPr txBox="1">
            <a:spLocks/>
          </p:cNvSpPr>
          <p:nvPr/>
        </p:nvSpPr>
        <p:spPr>
          <a:xfrm>
            <a:off x="3105501" y="2227838"/>
            <a:ext cx="1165098" cy="922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3,000</a:t>
            </a:r>
            <a:b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Japanese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259A64-A439-6944-902E-84B89A7E0D03}"/>
              </a:ext>
            </a:extLst>
          </p:cNvPr>
          <p:cNvSpPr txBox="1">
            <a:spLocks/>
          </p:cNvSpPr>
          <p:nvPr/>
        </p:nvSpPr>
        <p:spPr>
          <a:xfrm>
            <a:off x="5263707" y="2227838"/>
            <a:ext cx="1155874" cy="922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3,400</a:t>
            </a:r>
            <a:b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Chinese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D46EB9-77D9-334B-AD98-0986D2F3DB4E}"/>
              </a:ext>
            </a:extLst>
          </p:cNvPr>
          <p:cNvSpPr txBox="1">
            <a:spLocks/>
          </p:cNvSpPr>
          <p:nvPr/>
        </p:nvSpPr>
        <p:spPr>
          <a:xfrm>
            <a:off x="838198" y="3431825"/>
            <a:ext cx="1152556" cy="78136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1,700</a:t>
            </a:r>
            <a:b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Portuguese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365B55-52E9-8D4B-8BAA-9D110EAFA01C}"/>
              </a:ext>
            </a:extLst>
          </p:cNvPr>
          <p:cNvSpPr txBox="1">
            <a:spLocks/>
          </p:cNvSpPr>
          <p:nvPr/>
        </p:nvSpPr>
        <p:spPr>
          <a:xfrm>
            <a:off x="3105501" y="3431825"/>
            <a:ext cx="1274186" cy="1022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 panose="020B0604020202020204"/>
              </a:rPr>
              <a:t>9</a:t>
            </a: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00 </a:t>
            </a:r>
            <a:b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French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D57887-903C-B94E-9843-298B571D03D3}"/>
              </a:ext>
            </a:extLst>
          </p:cNvPr>
          <p:cNvCxnSpPr>
            <a:cxnSpLocks/>
          </p:cNvCxnSpPr>
          <p:nvPr/>
        </p:nvCxnSpPr>
        <p:spPr>
          <a:xfrm flipV="1">
            <a:off x="585550" y="2278968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35FA11-269F-BB4E-8236-4CC479625EA1}"/>
              </a:ext>
            </a:extLst>
          </p:cNvPr>
          <p:cNvCxnSpPr>
            <a:cxnSpLocks/>
          </p:cNvCxnSpPr>
          <p:nvPr/>
        </p:nvCxnSpPr>
        <p:spPr>
          <a:xfrm flipV="1">
            <a:off x="2823893" y="2278968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6ECBE2-6224-DF4E-882B-075B81505597}"/>
              </a:ext>
            </a:extLst>
          </p:cNvPr>
          <p:cNvCxnSpPr>
            <a:cxnSpLocks/>
          </p:cNvCxnSpPr>
          <p:nvPr/>
        </p:nvCxnSpPr>
        <p:spPr>
          <a:xfrm flipV="1">
            <a:off x="5047685" y="2278968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7D6FE5-9BF0-8C4E-8964-DED64A3EC235}"/>
              </a:ext>
            </a:extLst>
          </p:cNvPr>
          <p:cNvCxnSpPr>
            <a:cxnSpLocks/>
          </p:cNvCxnSpPr>
          <p:nvPr/>
        </p:nvCxnSpPr>
        <p:spPr>
          <a:xfrm flipV="1">
            <a:off x="585550" y="3473940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4F0676-3E77-5C4E-8D95-9A51300D7C00}"/>
              </a:ext>
            </a:extLst>
          </p:cNvPr>
          <p:cNvCxnSpPr>
            <a:cxnSpLocks/>
          </p:cNvCxnSpPr>
          <p:nvPr/>
        </p:nvCxnSpPr>
        <p:spPr>
          <a:xfrm flipV="1">
            <a:off x="2823893" y="3473940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8087AA-35F0-6247-B919-37894B4E402A}"/>
              </a:ext>
            </a:extLst>
          </p:cNvPr>
          <p:cNvCxnSpPr>
            <a:cxnSpLocks/>
          </p:cNvCxnSpPr>
          <p:nvPr/>
        </p:nvCxnSpPr>
        <p:spPr>
          <a:xfrm flipV="1">
            <a:off x="5047685" y="3473940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D4F145-285C-674F-A7C6-C56D99A4E1EF}"/>
              </a:ext>
            </a:extLst>
          </p:cNvPr>
          <p:cNvSpPr txBox="1">
            <a:spLocks/>
          </p:cNvSpPr>
          <p:nvPr/>
        </p:nvSpPr>
        <p:spPr>
          <a:xfrm>
            <a:off x="5276516" y="3431825"/>
            <a:ext cx="1274186" cy="1022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800 </a:t>
            </a:r>
            <a:b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2933A5-43B6-EA45-C7CD-C954FE08963F}"/>
              </a:ext>
            </a:extLst>
          </p:cNvPr>
          <p:cNvSpPr txBox="1">
            <a:spLocks/>
          </p:cNvSpPr>
          <p:nvPr/>
        </p:nvSpPr>
        <p:spPr>
          <a:xfrm>
            <a:off x="838198" y="4633376"/>
            <a:ext cx="1265144" cy="922866"/>
          </a:xfrm>
          <a:prstGeom prst="rect">
            <a:avLst/>
          </a:prstGeom>
        </p:spPr>
        <p:txBody>
          <a:bodyPr lIns="0" tIns="0" rIns="0" bIns="0"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 panose="020B0604020202020204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00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Arabic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5D2CF-0698-824F-573B-084A88F7AEE3}"/>
              </a:ext>
            </a:extLst>
          </p:cNvPr>
          <p:cNvCxnSpPr>
            <a:cxnSpLocks/>
          </p:cNvCxnSpPr>
          <p:nvPr/>
        </p:nvCxnSpPr>
        <p:spPr>
          <a:xfrm flipV="1">
            <a:off x="585549" y="4684506"/>
            <a:ext cx="0" cy="781361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19AF275-4EF9-ED86-8193-6A81B5585DC1}"/>
              </a:ext>
            </a:extLst>
          </p:cNvPr>
          <p:cNvSpPr txBox="1"/>
          <p:nvPr/>
        </p:nvSpPr>
        <p:spPr>
          <a:xfrm>
            <a:off x="438397" y="5820738"/>
            <a:ext cx="11562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of August 2022</a:t>
            </a:r>
          </a:p>
        </p:txBody>
      </p:sp>
    </p:spTree>
    <p:extLst>
      <p:ext uri="{BB962C8B-B14F-4D97-AF65-F5344CB8AC3E}">
        <p14:creationId xmlns:p14="http://schemas.microsoft.com/office/powerpoint/2010/main" val="386437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391CB-7EB8-574D-83C9-913841BD7B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592373"/>
            <a:ext cx="6420679" cy="1186379"/>
          </a:xfrm>
        </p:spPr>
        <p:txBody>
          <a:bodyPr/>
          <a:lstStyle/>
          <a:p>
            <a:r>
              <a:rPr lang="en-US" dirty="0"/>
              <a:t>Over 11,000 Case Studies from Harvard Business School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A989B-85DC-FB4E-8F9E-E602342B7CA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3162300"/>
            <a:ext cx="6592956" cy="26933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hlinkClick r:id="rId3"/>
              </a:rPr>
              <a:t>Podcases</a:t>
            </a:r>
            <a:r>
              <a:rPr lang="en-US" b="1" dirty="0"/>
              <a:t>: </a:t>
            </a:r>
            <a:r>
              <a:rPr lang="en-US" dirty="0"/>
              <a:t>personal stories of real business leaders, delivered through audio</a:t>
            </a:r>
          </a:p>
          <a:p>
            <a:pPr>
              <a:lnSpc>
                <a:spcPct val="100000"/>
              </a:lnSpc>
            </a:pPr>
            <a:r>
              <a:rPr lang="en-US" b="1" dirty="0">
                <a:hlinkClick r:id="rId4"/>
              </a:rPr>
              <a:t>Multimedia Cases</a:t>
            </a:r>
            <a:r>
              <a:rPr lang="en-US" b="1" dirty="0"/>
              <a:t>: </a:t>
            </a:r>
            <a:r>
              <a:rPr lang="en-US" dirty="0"/>
              <a:t>bring text to life with video, </a:t>
            </a:r>
            <a:br>
              <a:rPr lang="en-US" dirty="0"/>
            </a:br>
            <a:r>
              <a:rPr lang="en-US" dirty="0"/>
              <a:t>animation, audio </a:t>
            </a:r>
          </a:p>
          <a:p>
            <a:pPr>
              <a:lnSpc>
                <a:spcPct val="100000"/>
              </a:lnSpc>
            </a:pPr>
            <a:r>
              <a:rPr lang="en-US" b="1" dirty="0">
                <a:hlinkClick r:id="rId5"/>
              </a:rPr>
              <a:t>HBS Brief Cases</a:t>
            </a:r>
            <a:r>
              <a:rPr lang="en-US" dirty="0"/>
              <a:t>: 5-8 pages (all with Teaching Note)</a:t>
            </a:r>
          </a:p>
          <a:p>
            <a:pPr>
              <a:lnSpc>
                <a:spcPct val="100000"/>
              </a:lnSpc>
            </a:pPr>
            <a:r>
              <a:rPr lang="en-US" b="1" dirty="0">
                <a:hlinkClick r:id="rId6"/>
              </a:rPr>
              <a:t>Harvard Business Review </a:t>
            </a:r>
            <a:r>
              <a:rPr lang="en-US" dirty="0"/>
              <a:t>very short cases with </a:t>
            </a:r>
            <a:br>
              <a:rPr lang="en-US" dirty="0"/>
            </a:br>
            <a:r>
              <a:rPr lang="en-US" dirty="0"/>
              <a:t>expert commentary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630677-3B54-C441-A8CD-29B2D4971D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67361"/>
            <a:ext cx="7007297" cy="683310"/>
          </a:xfrm>
        </p:spPr>
        <p:txBody>
          <a:bodyPr/>
          <a:lstStyle/>
          <a:p>
            <a:r>
              <a:rPr lang="en-US" dirty="0"/>
              <a:t>Cases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10058400" y="647700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E0781-CB03-C043-B1B2-7213B00F93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9" name="Imagen 14">
            <a:extLst>
              <a:ext uri="{FF2B5EF4-FFF2-40B4-BE49-F238E27FC236}">
                <a16:creationId xmlns:a16="http://schemas.microsoft.com/office/drawing/2014/main" id="{395DC3B0-A39E-42C0-92F2-10573ADC95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85" y="1592373"/>
            <a:ext cx="4283210" cy="2103644"/>
          </a:xfrm>
          <a:prstGeom prst="rect">
            <a:avLst/>
          </a:prstGeom>
        </p:spPr>
      </p:pic>
      <p:pic>
        <p:nvPicPr>
          <p:cNvPr id="20" name="Imagen 12">
            <a:extLst>
              <a:ext uri="{FF2B5EF4-FFF2-40B4-BE49-F238E27FC236}">
                <a16:creationId xmlns:a16="http://schemas.microsoft.com/office/drawing/2014/main" id="{2E7304DF-677A-4963-B7D9-55040C2306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85" y="3717982"/>
            <a:ext cx="4284526" cy="2071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2C060C-550D-C14B-8C95-EDD95E2B6C9C}"/>
              </a:ext>
            </a:extLst>
          </p:cNvPr>
          <p:cNvSpPr txBox="1"/>
          <p:nvPr/>
        </p:nvSpPr>
        <p:spPr>
          <a:xfrm>
            <a:off x="7363133" y="5789574"/>
            <a:ext cx="381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Multimedia Cases</a:t>
            </a:r>
          </a:p>
        </p:txBody>
      </p:sp>
    </p:spTree>
    <p:extLst>
      <p:ext uri="{BB962C8B-B14F-4D97-AF65-F5344CB8AC3E}">
        <p14:creationId xmlns:p14="http://schemas.microsoft.com/office/powerpoint/2010/main" val="106162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10058400" y="647700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E0781-CB03-C043-B1B2-7213B00F93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5D800C0-DCB4-9C5C-3791-B04CB2DF905F}"/>
              </a:ext>
            </a:extLst>
          </p:cNvPr>
          <p:cNvSpPr txBox="1">
            <a:spLocks/>
          </p:cNvSpPr>
          <p:nvPr/>
        </p:nvSpPr>
        <p:spPr>
          <a:xfrm>
            <a:off x="457200" y="467361"/>
            <a:ext cx="7007297" cy="683310"/>
          </a:xfrm>
          <a:prstGeom prst="rect">
            <a:avLst/>
          </a:prstGeom>
        </p:spPr>
        <p:txBody>
          <a:bodyPr l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600" b="1" kern="1200" spc="-124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Articles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7047CF8-0FE3-A90C-DF8F-F41BD755B230}"/>
              </a:ext>
            </a:extLst>
          </p:cNvPr>
          <p:cNvSpPr txBox="1">
            <a:spLocks/>
          </p:cNvSpPr>
          <p:nvPr/>
        </p:nvSpPr>
        <p:spPr>
          <a:xfrm>
            <a:off x="533400" y="2582404"/>
            <a:ext cx="8362627" cy="371314"/>
          </a:xfrm>
          <a:prstGeom prst="rect">
            <a:avLst/>
          </a:prstGeom>
        </p:spPr>
        <p:txBody>
          <a:bodyPr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accent2"/>
                </a:solidFill>
              </a:rPr>
              <a:t>Bringing topical and provocative thinking to the classroom</a:t>
            </a: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id="{5C1897DF-A23D-B424-09AD-1458B3B68A2D}"/>
              </a:ext>
            </a:extLst>
          </p:cNvPr>
          <p:cNvGrpSpPr/>
          <p:nvPr/>
        </p:nvGrpSpPr>
        <p:grpSpPr>
          <a:xfrm>
            <a:off x="533400" y="3124200"/>
            <a:ext cx="8465111" cy="1932120"/>
            <a:chOff x="457201" y="3544120"/>
            <a:chExt cx="8505673" cy="1941378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DEDE0FD1-823E-D44D-B389-0083997D9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3544120"/>
              <a:ext cx="1560764" cy="192286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EEB1874E-2A2E-B374-3E7D-252F2192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354" y="3544120"/>
              <a:ext cx="1555714" cy="1922862"/>
            </a:xfrm>
            <a:prstGeom prst="rect">
              <a:avLst/>
            </a:prstGeom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67B744EB-6C04-1A69-5C8C-5BC1064D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8384" y="3544120"/>
              <a:ext cx="1560764" cy="1922862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691B37EE-5E40-D298-99AD-51312802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9567" y="3544120"/>
              <a:ext cx="1493368" cy="1941378"/>
            </a:xfrm>
            <a:prstGeom prst="rect">
              <a:avLst/>
            </a:prstGeom>
          </p:spPr>
        </p:pic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F4786BD6-2238-6208-A5A4-D4813D20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486" y="3544120"/>
              <a:ext cx="1573388" cy="1932120"/>
            </a:xfrm>
            <a:prstGeom prst="rect">
              <a:avLst/>
            </a:prstGeom>
          </p:spPr>
        </p:pic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BD34C7B5-72BB-5870-32A8-41F058E880CA}"/>
              </a:ext>
            </a:extLst>
          </p:cNvPr>
          <p:cNvSpPr txBox="1">
            <a:spLocks/>
          </p:cNvSpPr>
          <p:nvPr/>
        </p:nvSpPr>
        <p:spPr>
          <a:xfrm>
            <a:off x="533400" y="1150671"/>
            <a:ext cx="9232075" cy="1196179"/>
          </a:xfrm>
          <a:prstGeom prst="rect">
            <a:avLst/>
          </a:prstGeom>
        </p:spPr>
        <p:txBody>
          <a:bodyPr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pc="-124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20,000+</a:t>
            </a:r>
          </a:p>
          <a:p>
            <a:pPr marL="457182" lvl="1" indent="0">
              <a:buNone/>
            </a:pPr>
            <a:r>
              <a:rPr lang="en-US" sz="3600" b="1" spc="-124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8"/>
              </a:rPr>
              <a:t>Articles from Harvard Business Review</a:t>
            </a:r>
            <a:endParaRPr lang="en-US" sz="3600" b="1" spc="-124" dirty="0">
              <a:solidFill>
                <a:schemeClr val="accent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1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64B34D-27FB-C043-BA41-EC40BE207B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95401"/>
            <a:ext cx="7429500" cy="639667"/>
          </a:xfrm>
        </p:spPr>
        <p:txBody>
          <a:bodyPr/>
          <a:lstStyle/>
          <a:p>
            <a:r>
              <a:rPr lang="en-US" dirty="0"/>
              <a:t>Core Theories &amp; Frameworks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3F48E84-36E2-654F-A0B2-32DED11ECE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1988031"/>
            <a:ext cx="5524500" cy="40222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Explains fundamental business concepts</a:t>
            </a:r>
          </a:p>
          <a:p>
            <a:pPr>
              <a:lnSpc>
                <a:spcPct val="100000"/>
              </a:lnSpc>
            </a:pPr>
            <a:r>
              <a:rPr lang="en-US" dirty="0"/>
              <a:t>HBS authored—pedagogical link between Readings and HBS cases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Videos and Interactive Illustrations help students master complex theories 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Comes with Teaching Notes, review questions, exhibit slides, and glossary of terms 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Test Banks accompany many readings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27186C-983E-204A-8F29-5CA2066C98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Core Curriculum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C143F0-F375-1F47-AC5D-237DE665C0FA}"/>
              </a:ext>
            </a:extLst>
          </p:cNvPr>
          <p:cNvGrpSpPr/>
          <p:nvPr/>
        </p:nvGrpSpPr>
        <p:grpSpPr>
          <a:xfrm>
            <a:off x="8752275" y="1095603"/>
            <a:ext cx="2982524" cy="3569769"/>
            <a:chOff x="3253949" y="1889786"/>
            <a:chExt cx="4054576" cy="49971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A67C1A-6AA0-B349-BBAD-ACCA6EC6F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3949" y="1889786"/>
              <a:ext cx="4054576" cy="49971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6E537F-3EF2-0247-8E8F-24963C1DA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2005" y="2592688"/>
              <a:ext cx="2347629" cy="3442134"/>
            </a:xfrm>
            <a:prstGeom prst="rect">
              <a:avLst/>
            </a:prstGeom>
            <a:effectLst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1B2C15-28B7-E644-A99E-ADB261EF5F27}"/>
              </a:ext>
            </a:extLst>
          </p:cNvPr>
          <p:cNvGrpSpPr/>
          <p:nvPr/>
        </p:nvGrpSpPr>
        <p:grpSpPr>
          <a:xfrm>
            <a:off x="6369435" y="1935068"/>
            <a:ext cx="3513504" cy="2865373"/>
            <a:chOff x="5666724" y="2002811"/>
            <a:chExt cx="4992745" cy="405099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5FB1580-09DC-9049-97FE-1B8FECB7B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137600" y="1531935"/>
              <a:ext cx="4050993" cy="499274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4FEB522-BF1D-9241-BC43-4D48E22B46F0}"/>
                </a:ext>
              </a:extLst>
            </p:cNvPr>
            <p:cNvGrpSpPr/>
            <p:nvPr/>
          </p:nvGrpSpPr>
          <p:grpSpPr>
            <a:xfrm>
              <a:off x="6380590" y="2682650"/>
              <a:ext cx="3560722" cy="2653131"/>
              <a:chOff x="6380590" y="2682650"/>
              <a:chExt cx="3560722" cy="265313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0689C6C-B66D-BC43-8405-1F525A1D1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0590" y="2682650"/>
                <a:ext cx="3560722" cy="265313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/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91FD6CD-23AB-4349-A508-3AA1456F4017}"/>
                  </a:ext>
                </a:extLst>
              </p:cNvPr>
              <p:cNvSpPr/>
              <p:nvPr/>
            </p:nvSpPr>
            <p:spPr>
              <a:xfrm>
                <a:off x="9500839" y="2698595"/>
                <a:ext cx="412595" cy="15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3CD286-B12B-4D5B-BF9B-59E64E278780}"/>
              </a:ext>
            </a:extLst>
          </p:cNvPr>
          <p:cNvSpPr txBox="1"/>
          <p:nvPr/>
        </p:nvSpPr>
        <p:spPr>
          <a:xfrm>
            <a:off x="6369435" y="4665372"/>
            <a:ext cx="5822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Disciplines: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6"/>
              </a:rPr>
              <a:t>Entrepreneurship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7"/>
              </a:rPr>
              <a:t>Finance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8"/>
              </a:rPr>
              <a:t>Financial Accounting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9"/>
              </a:rPr>
              <a:t>Marketing</a:t>
            </a:r>
            <a:endParaRPr lang="en-US" sz="1200" b="1" dirty="0"/>
          </a:p>
          <a:p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E75D8A-78E7-41BB-81AE-0AC1327EFC70}"/>
              </a:ext>
            </a:extLst>
          </p:cNvPr>
          <p:cNvSpPr/>
          <p:nvPr/>
        </p:nvSpPr>
        <p:spPr>
          <a:xfrm>
            <a:off x="9209476" y="4815463"/>
            <a:ext cx="2982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10"/>
              </a:rPr>
              <a:t>Operations Management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11"/>
              </a:rPr>
              <a:t>Organizational Behavior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12"/>
              </a:rPr>
              <a:t>Strategy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153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2182C7A-4C8B-42DF-99BC-3DDE61347C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5822" y="467361"/>
            <a:ext cx="2261755" cy="639667"/>
          </a:xfrm>
        </p:spPr>
        <p:txBody>
          <a:bodyPr/>
          <a:lstStyle/>
          <a:p>
            <a:r>
              <a:rPr lang="es-ES" dirty="0"/>
              <a:t>Marketing </a:t>
            </a:r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EFC16E-A700-4B6F-974A-EF173DB9A4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Core Curriculum (example): 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B1F175E-C1BF-4201-B454-19E4776F072E}"/>
              </a:ext>
            </a:extLst>
          </p:cNvPr>
          <p:cNvSpPr/>
          <p:nvPr/>
        </p:nvSpPr>
        <p:spPr>
          <a:xfrm>
            <a:off x="457200" y="1225689"/>
            <a:ext cx="51963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Framework for Marketing Strategy Formation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Marketing Intelligence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Creating Customer Value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Centricity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Management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 Behavior and the Buying Process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Business-to-Business Marketing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Marketing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Segmentation and Targeting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5BE5923-2C16-4478-ABD5-621FFC928AFD}"/>
              </a:ext>
            </a:extLst>
          </p:cNvPr>
          <p:cNvSpPr/>
          <p:nvPr/>
        </p:nvSpPr>
        <p:spPr>
          <a:xfrm>
            <a:off x="6030417" y="1225688"/>
            <a:ext cx="570438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 Positioning 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Brands and Brand Equity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Competitive Strategies 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Policy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Pricing Strategy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and Managing Channels of Distribution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Sales Force Design and Management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Marketing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Marketing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58140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339AF6-9BD2-304F-BA2A-9470322E8D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043" y="3029594"/>
            <a:ext cx="4614862" cy="30289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Seat times range from 30 minutes </a:t>
            </a:r>
            <a:br>
              <a:rPr lang="en-US" dirty="0"/>
            </a:br>
            <a:r>
              <a:rPr lang="en-US" dirty="0"/>
              <a:t>to multi-hour </a:t>
            </a:r>
          </a:p>
          <a:p>
            <a:pPr>
              <a:lnSpc>
                <a:spcPct val="100000"/>
              </a:lnSpc>
            </a:pPr>
            <a:r>
              <a:rPr lang="en-US" dirty="0"/>
              <a:t>Simple, powerful administration tools </a:t>
            </a:r>
          </a:p>
          <a:p>
            <a:pPr>
              <a:lnSpc>
                <a:spcPct val="100000"/>
              </a:lnSpc>
            </a:pPr>
            <a:r>
              <a:rPr lang="en-US" dirty="0"/>
              <a:t>Flexible setup options</a:t>
            </a:r>
          </a:p>
          <a:p>
            <a:pPr>
              <a:lnSpc>
                <a:spcPct val="100000"/>
              </a:lnSpc>
            </a:pPr>
            <a:r>
              <a:rPr lang="en-US" dirty="0"/>
              <a:t>Detailed Teaching Notes</a:t>
            </a:r>
          </a:p>
          <a:p>
            <a:pPr>
              <a:lnSpc>
                <a:spcPct val="100000"/>
              </a:lnSpc>
            </a:pPr>
            <a:r>
              <a:rPr lang="en-US" dirty="0"/>
              <a:t>Web-based, graphical results ready for class presentation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D2F72F-AA9B-4A44-BBE5-D4BDD54E9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67361"/>
            <a:ext cx="4614863" cy="803655"/>
          </a:xfrm>
        </p:spPr>
        <p:txBody>
          <a:bodyPr/>
          <a:lstStyle/>
          <a:p>
            <a:r>
              <a:rPr lang="en-US" dirty="0"/>
              <a:t>Simulations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078E5D-1CF1-2B43-9628-AEEBE670C760}"/>
              </a:ext>
            </a:extLst>
          </p:cNvPr>
          <p:cNvGrpSpPr/>
          <p:nvPr/>
        </p:nvGrpSpPr>
        <p:grpSpPr>
          <a:xfrm>
            <a:off x="5629275" y="1092215"/>
            <a:ext cx="6562725" cy="4673569"/>
            <a:chOff x="6432561" y="1828801"/>
            <a:chExt cx="5759439" cy="4101518"/>
          </a:xfrm>
        </p:grpSpPr>
        <p:pic>
          <p:nvPicPr>
            <p:cNvPr id="22" name="Picture 21" descr="A flat screen tv sitting on top of a computer&#10;&#10;Description automatically generated">
              <a:extLst>
                <a:ext uri="{FF2B5EF4-FFF2-40B4-BE49-F238E27FC236}">
                  <a16:creationId xmlns:a16="http://schemas.microsoft.com/office/drawing/2014/main" id="{5945CEEA-58F6-684C-9111-7782C9E6F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2561" y="1828801"/>
              <a:ext cx="5759439" cy="41015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2E68A2-BDE1-BF4F-9AF8-5C474054E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9999" y="2193489"/>
              <a:ext cx="4852001" cy="313919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989D33-A363-4934-BAA2-F58878F4A94E}"/>
              </a:ext>
            </a:extLst>
          </p:cNvPr>
          <p:cNvSpPr/>
          <p:nvPr/>
        </p:nvSpPr>
        <p:spPr>
          <a:xfrm>
            <a:off x="329224" y="1271016"/>
            <a:ext cx="576677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lnSpc>
                <a:spcPct val="90000"/>
              </a:lnSpc>
              <a:spcBef>
                <a:spcPts val="1000"/>
              </a:spcBef>
            </a:pPr>
            <a:r>
              <a:rPr lang="en-US" sz="3600" b="1" spc="-124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Simulate the real-world &amp; encourage new skill development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E59C0B-EEC8-4B1E-9111-8D3915233485}"/>
              </a:ext>
            </a:extLst>
          </p:cNvPr>
          <p:cNvSpPr txBox="1"/>
          <p:nvPr/>
        </p:nvSpPr>
        <p:spPr>
          <a:xfrm>
            <a:off x="3570265" y="5996670"/>
            <a:ext cx="58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Video</a:t>
            </a:r>
            <a:r>
              <a:rPr lang="es-ES" dirty="0"/>
              <a:t>: </a:t>
            </a:r>
            <a:r>
              <a:rPr lang="es-ES" i="1" dirty="0">
                <a:hlinkClick r:id="rId4"/>
              </a:rPr>
              <a:t>The </a:t>
            </a:r>
            <a:r>
              <a:rPr lang="es-ES" i="1" dirty="0" err="1">
                <a:hlinkClick r:id="rId4"/>
              </a:rPr>
              <a:t>Power</a:t>
            </a:r>
            <a:r>
              <a:rPr lang="es-ES" i="1" dirty="0">
                <a:hlinkClick r:id="rId4"/>
              </a:rPr>
              <a:t> </a:t>
            </a:r>
            <a:r>
              <a:rPr lang="es-ES" i="1" dirty="0" err="1">
                <a:hlinkClick r:id="rId4"/>
              </a:rPr>
              <a:t>of</a:t>
            </a:r>
            <a:r>
              <a:rPr lang="es-ES" i="1" dirty="0">
                <a:hlinkClick r:id="rId4"/>
              </a:rPr>
              <a:t> </a:t>
            </a:r>
            <a:r>
              <a:rPr lang="es-ES" i="1" dirty="0" err="1">
                <a:hlinkClick r:id="rId4"/>
              </a:rPr>
              <a:t>Using</a:t>
            </a:r>
            <a:r>
              <a:rPr lang="es-ES" i="1" dirty="0">
                <a:hlinkClick r:id="rId4"/>
              </a:rPr>
              <a:t> </a:t>
            </a:r>
            <a:r>
              <a:rPr lang="es-ES" i="1" dirty="0" err="1">
                <a:hlinkClick r:id="rId4"/>
              </a:rPr>
              <a:t>Simulation</a:t>
            </a:r>
            <a:r>
              <a:rPr lang="es-ES" i="1" dirty="0">
                <a:hlinkClick r:id="rId4"/>
              </a:rPr>
              <a:t> in </a:t>
            </a:r>
            <a:r>
              <a:rPr lang="es-ES" i="1" dirty="0" err="1">
                <a:hlinkClick r:id="rId4"/>
              </a:rPr>
              <a:t>the</a:t>
            </a:r>
            <a:r>
              <a:rPr lang="es-ES" i="1" dirty="0">
                <a:hlinkClick r:id="rId4"/>
              </a:rPr>
              <a:t> </a:t>
            </a:r>
            <a:r>
              <a:rPr lang="es-ES" i="1" dirty="0" err="1">
                <a:hlinkClick r:id="rId4"/>
              </a:rPr>
              <a:t>Classroom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6935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44991C5-13A8-E447-935D-2A4E6DFD1D1C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Simulation Topics Include: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3FAABF6-542B-1340-9184-225BB732D06A}"/>
              </a:ext>
            </a:extLst>
          </p:cNvPr>
          <p:cNvSpPr txBox="1">
            <a:spLocks/>
          </p:cNvSpPr>
          <p:nvPr/>
        </p:nvSpPr>
        <p:spPr>
          <a:xfrm>
            <a:off x="533400" y="1638300"/>
            <a:ext cx="3481940" cy="323351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spc="-67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3" indent="-23971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6725" indent="-22701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3738" indent="-22701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Adaptive Leadership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Balanced Scorecard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Capital Budgeting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Career Planning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Management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Crossing the Chasm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Decision Making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 Thinking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Strategy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Economics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Family Business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Financial Analysis</a:t>
            </a:r>
          </a:p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1E75A3-2D1A-0A41-ACB7-BC919A9FC1D6}"/>
              </a:ext>
            </a:extLst>
          </p:cNvPr>
          <p:cNvSpPr txBox="1">
            <a:spLocks/>
          </p:cNvSpPr>
          <p:nvPr/>
        </p:nvSpPr>
        <p:spPr>
          <a:xfrm>
            <a:off x="4076700" y="1638300"/>
            <a:ext cx="3349773" cy="3027779"/>
          </a:xfrm>
          <a:prstGeom prst="rect">
            <a:avLst/>
          </a:prstGeom>
        </p:spPr>
        <p:txBody>
          <a:bodyPr lIns="0" tIns="0" rIns="0" bIns="0"/>
          <a:lstStyle>
            <a:lvl1pPr marL="117475" indent="-117475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538" indent="-11906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09538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i="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5138" indent="-11906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4675" indent="-109538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Collaboration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Introductory Finance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Inventory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Lean Start-Up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M&amp;A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Marketing Strategy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Negotiation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Networking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Operations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Organizational Design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3C47354-C134-EF46-8FD2-D5ED7ED0F3D4}"/>
              </a:ext>
            </a:extLst>
          </p:cNvPr>
          <p:cNvSpPr txBox="1">
            <a:spLocks/>
          </p:cNvSpPr>
          <p:nvPr/>
        </p:nvSpPr>
        <p:spPr>
          <a:xfrm>
            <a:off x="7886700" y="1638300"/>
            <a:ext cx="4493124" cy="3027779"/>
          </a:xfrm>
          <a:prstGeom prst="rect">
            <a:avLst/>
          </a:prstGeom>
        </p:spPr>
        <p:txBody>
          <a:bodyPr lIns="0" tIns="0" rIns="0" bIns="0"/>
          <a:lstStyle>
            <a:lvl1pPr marL="117475" indent="-117475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538" indent="-11906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09538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i="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5138" indent="-119063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4675" indent="-109538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Positioning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Porter’s Five Forces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Pricing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Service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Startups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Data Analytics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Strategy and the Value Chain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Supply Chain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 Management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 Proposition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Working Capital</a:t>
            </a:r>
          </a:p>
        </p:txBody>
      </p:sp>
    </p:spTree>
    <p:extLst>
      <p:ext uri="{BB962C8B-B14F-4D97-AF65-F5344CB8AC3E}">
        <p14:creationId xmlns:p14="http://schemas.microsoft.com/office/powerpoint/2010/main" val="3012108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ED28EBB-8F4A-7F46-A73D-4DDF168D0364}"/>
              </a:ext>
            </a:extLst>
          </p:cNvPr>
          <p:cNvSpPr/>
          <p:nvPr/>
        </p:nvSpPr>
        <p:spPr>
          <a:xfrm>
            <a:off x="533400" y="2247900"/>
            <a:ext cx="9220200" cy="294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9D0ED0-5618-3B4D-A5CB-EEFAECB34CF9}"/>
              </a:ext>
            </a:extLst>
          </p:cNvPr>
          <p:cNvSpPr/>
          <p:nvPr/>
        </p:nvSpPr>
        <p:spPr>
          <a:xfrm>
            <a:off x="533400" y="2247900"/>
            <a:ext cx="9220200" cy="2553424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B257C9A-42E0-F44C-AAD9-8A299F37A2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35000" y="2520235"/>
            <a:ext cx="8597900" cy="2699465"/>
          </a:xfrm>
        </p:spPr>
        <p:txBody>
          <a:bodyPr/>
          <a:lstStyle/>
          <a:p>
            <a:pPr marL="582613" lvl="1" indent="-342900"/>
            <a:r>
              <a:rPr lang="en-US" sz="2200" dirty="0"/>
              <a:t>Articles on preparing, managing, and debriefing simulations</a:t>
            </a:r>
          </a:p>
          <a:p>
            <a:pPr marL="582613" lvl="1" indent="-342900"/>
            <a:r>
              <a:rPr lang="en-US" sz="2200" dirty="0"/>
              <a:t>Detailed Teaching Notes </a:t>
            </a:r>
          </a:p>
          <a:p>
            <a:pPr marL="582613" lvl="1" indent="-342900"/>
            <a:r>
              <a:rPr lang="en-US" sz="2200" dirty="0"/>
              <a:t>Author videos</a:t>
            </a:r>
          </a:p>
          <a:p>
            <a:pPr marL="582613" lvl="1" indent="-342900"/>
            <a:r>
              <a:rPr lang="en-US" sz="2200" dirty="0"/>
              <a:t>Faculty Advisor Program: Hear from others who taught the simulation</a:t>
            </a:r>
          </a:p>
          <a:p>
            <a:pPr marL="582613" lvl="1" indent="-342900"/>
            <a:r>
              <a:rPr lang="en-US" sz="2200" dirty="0"/>
              <a:t>Demonstration session</a:t>
            </a:r>
          </a:p>
          <a:p>
            <a:pPr marL="582613" lvl="1" indent="-342900"/>
            <a:r>
              <a:rPr lang="en-US" sz="2200" dirty="0"/>
              <a:t>24/7 customer service support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3C01230-5A1D-2849-A8FE-4ECF4620736A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/>
              <a:t>Resources for Educators </a:t>
            </a:r>
            <a:br>
              <a:rPr lang="en-US" dirty="0"/>
            </a:br>
            <a:r>
              <a:rPr lang="en-US" dirty="0">
                <a:hlinkClick r:id="rId3"/>
              </a:rPr>
              <a:t>Teaching with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20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6BAAE1-537B-5642-BD81-F2A3275DC0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2F24CB-1F66-984A-AF8A-A21C321162D7}"/>
              </a:ext>
            </a:extLst>
          </p:cNvPr>
          <p:cNvCxnSpPr>
            <a:cxnSpLocks/>
          </p:cNvCxnSpPr>
          <p:nvPr/>
        </p:nvCxnSpPr>
        <p:spPr>
          <a:xfrm>
            <a:off x="5394960" y="-7088"/>
            <a:ext cx="0" cy="61030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FD4FFF7-729B-1C51-6622-8CF01648FE00}"/>
              </a:ext>
            </a:extLst>
          </p:cNvPr>
          <p:cNvSpPr txBox="1">
            <a:spLocks/>
          </p:cNvSpPr>
          <p:nvPr/>
        </p:nvSpPr>
        <p:spPr>
          <a:xfrm>
            <a:off x="511156" y="2303395"/>
            <a:ext cx="4758767" cy="746538"/>
          </a:xfrm>
          <a:prstGeom prst="rect">
            <a:avLst/>
          </a:prstGeom>
          <a:noFill/>
        </p:spPr>
        <p:txBody>
          <a:bodyPr lIns="0"/>
          <a:lstStyle>
            <a:lvl1pPr marL="0" indent="0" algn="l" defTabSz="914363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lang="en-US" sz="5400" b="1" kern="1200" spc="-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1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3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for students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994FDC3-0E66-7981-BF09-2769B7CAA67E}"/>
              </a:ext>
            </a:extLst>
          </p:cNvPr>
          <p:cNvSpPr txBox="1">
            <a:spLocks/>
          </p:cNvSpPr>
          <p:nvPr/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-5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Harvard ManageMentor</a:t>
            </a:r>
            <a:r>
              <a:rPr kumimoji="0" lang="en-US" sz="1200" b="1" i="0" u="none" strike="noStrike" kern="1200" cap="none" spc="-50" normalizeH="0" baseline="3000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090B4B-4337-5128-9134-7151DF6C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0" y="1867163"/>
            <a:ext cx="3533562" cy="2026121"/>
          </a:xfrm>
          <a:prstGeom prst="rect">
            <a:avLst/>
          </a:prstGeom>
        </p:spPr>
      </p:pic>
      <p:pic>
        <p:nvPicPr>
          <p:cNvPr id="22" name="Picture 21" descr="A picture containing text, window, indoor, furniture&#10;&#10;Description automatically generated">
            <a:extLst>
              <a:ext uri="{FF2B5EF4-FFF2-40B4-BE49-F238E27FC236}">
                <a16:creationId xmlns:a16="http://schemas.microsoft.com/office/drawing/2014/main" id="{2CA4D8A9-5C52-211E-3EA4-B1953F46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0" r="21688" b="11177"/>
          <a:stretch/>
        </p:blipFill>
        <p:spPr>
          <a:xfrm>
            <a:off x="5655983" y="1"/>
            <a:ext cx="6518834" cy="609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6C0BD0-0DF7-73EB-D6C8-C18F56424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420" y="1867163"/>
            <a:ext cx="3617542" cy="2026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210B1B-67D3-EDB6-1F33-011503ED6468}"/>
              </a:ext>
            </a:extLst>
          </p:cNvPr>
          <p:cNvSpPr txBox="1"/>
          <p:nvPr/>
        </p:nvSpPr>
        <p:spPr>
          <a:xfrm>
            <a:off x="419751" y="3676582"/>
            <a:ext cx="45332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Creating career-ready professionals with the skills needed to thrive in the modern workforce.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C7791F-4D9D-E730-01E6-1A34742194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11" y="1199270"/>
            <a:ext cx="4127366" cy="10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7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EF3E8-179B-784B-99B8-9ABD2B7727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Harvard ManageMentor</a:t>
            </a:r>
            <a:r>
              <a:rPr lang="en-US" baseline="30000" dirty="0"/>
              <a:t>®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ABDFDF1-1FC2-4448-9E06-67FB5DB7402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4256" y="1009802"/>
            <a:ext cx="7353300" cy="804335"/>
          </a:xfrm>
        </p:spPr>
        <p:txBody>
          <a:bodyPr/>
          <a:lstStyle/>
          <a:p>
            <a:r>
              <a:rPr lang="en-US" dirty="0"/>
              <a:t>Self-Paced Learning</a:t>
            </a:r>
          </a:p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EA6F2EC-B45A-FD47-A052-4C2A1693892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24256" y="1645886"/>
            <a:ext cx="5922725" cy="4348514"/>
          </a:xfrm>
        </p:spPr>
        <p:txBody>
          <a:bodyPr/>
          <a:lstStyle/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44 modules </a:t>
            </a:r>
            <a:r>
              <a:rPr lang="en-US" dirty="0"/>
              <a:t>spread across all major disciplines</a:t>
            </a:r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Asynchronous interactive </a:t>
            </a:r>
            <a:r>
              <a:rPr lang="en-US" dirty="0"/>
              <a:t>modules</a:t>
            </a:r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Organized into </a:t>
            </a:r>
            <a:r>
              <a:rPr lang="en-US" b="1" dirty="0"/>
              <a:t>3-5 lessons</a:t>
            </a:r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Learn directly from </a:t>
            </a:r>
            <a:r>
              <a:rPr lang="en-US" b="1" dirty="0"/>
              <a:t>experts</a:t>
            </a:r>
            <a:endParaRPr lang="en-US" dirty="0"/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b="1" dirty="0"/>
              <a:t>2 hours </a:t>
            </a:r>
            <a:r>
              <a:rPr lang="en-US" dirty="0"/>
              <a:t>to complete each</a:t>
            </a:r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Reports to track </a:t>
            </a:r>
            <a:r>
              <a:rPr lang="en-US" b="1" dirty="0"/>
              <a:t>student's progress</a:t>
            </a:r>
          </a:p>
          <a:p>
            <a:pPr marL="3508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E27FDED3-BDA4-068F-4F1D-0F71C93B5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389" y="1064786"/>
            <a:ext cx="4253216" cy="3071768"/>
          </a:xfrm>
          <a:prstGeom prst="rect">
            <a:avLst/>
          </a:prstGeom>
        </p:spPr>
      </p:pic>
      <p:pic>
        <p:nvPicPr>
          <p:cNvPr id="3" name="Picture 12" descr="Screenshot 2014-05-29 11.36.53.png">
            <a:extLst>
              <a:ext uri="{FF2B5EF4-FFF2-40B4-BE49-F238E27FC236}">
                <a16:creationId xmlns:a16="http://schemas.microsoft.com/office/drawing/2014/main" id="{2F9DB7BE-F96C-2E42-8041-9F9C712EF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337" y="4070233"/>
            <a:ext cx="3703320" cy="5614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0EB1A10A-4E95-4DC9-8FA5-4F028D958A4D}"/>
              </a:ext>
            </a:extLst>
          </p:cNvPr>
          <p:cNvSpPr/>
          <p:nvPr/>
        </p:nvSpPr>
        <p:spPr>
          <a:xfrm>
            <a:off x="7097337" y="4709425"/>
            <a:ext cx="4870578" cy="113877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defTabSz="1097280">
              <a:spcAft>
                <a:spcPts val="1200"/>
              </a:spcAft>
              <a:defRPr/>
            </a:pPr>
            <a:r>
              <a:rPr lang="en-US" sz="2400" b="1" spc="-130" dirty="0">
                <a:solidFill>
                  <a:schemeClr val="accent2"/>
                </a:solidFill>
              </a:rPr>
              <a:t>Learn-Practice-Reflect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Each lesson includes cycle of practice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reflection to reinforce learning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85B8A2D-AD04-DB9D-6DA1-8FFCDAA5CB14}"/>
              </a:ext>
            </a:extLst>
          </p:cNvPr>
          <p:cNvSpPr txBox="1">
            <a:spLocks/>
          </p:cNvSpPr>
          <p:nvPr/>
        </p:nvSpPr>
        <p:spPr>
          <a:xfrm>
            <a:off x="6822389" y="694895"/>
            <a:ext cx="1841928" cy="639666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91440" bIns="0" rtlCol="0" anchor="ctr" anchorCtr="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500" b="1" kern="120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42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Video</a:t>
            </a:r>
            <a:endParaRPr kumimoji="0" lang="en-US" sz="1200" b="1" i="0" u="none" strike="noStrike" kern="1200" cap="none" spc="-42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815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1D276-F571-CC47-860B-921AEA08A7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467361"/>
            <a:ext cx="7786374" cy="904240"/>
          </a:xfrm>
        </p:spPr>
        <p:txBody>
          <a:bodyPr/>
          <a:lstStyle/>
          <a:p>
            <a:r>
              <a:rPr lang="en-US" dirty="0"/>
              <a:t>HBP - Providing lifelong learning from </a:t>
            </a:r>
            <a:br>
              <a:rPr lang="en-US" dirty="0"/>
            </a:br>
            <a:r>
              <a:rPr lang="en-US" dirty="0"/>
              <a:t>student </a:t>
            </a:r>
            <a:r>
              <a:rPr lang="en-US" dirty="0">
                <a:sym typeface="Wingdings" panose="05000000000000000000" pitchFamily="2" charset="2"/>
              </a:rPr>
              <a:t>to business leader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8ADDCBF-DAF5-4C49-9B73-45FDAC32AD2B}"/>
              </a:ext>
            </a:extLst>
          </p:cNvPr>
          <p:cNvSpPr txBox="1">
            <a:spLocks/>
          </p:cNvSpPr>
          <p:nvPr/>
        </p:nvSpPr>
        <p:spPr>
          <a:xfrm>
            <a:off x="4498775" y="2094035"/>
            <a:ext cx="2795195" cy="1731179"/>
          </a:xfrm>
          <a:prstGeom prst="rect">
            <a:avLst/>
          </a:prstGeom>
        </p:spPr>
        <p:txBody>
          <a:bodyPr lIns="0" tIns="0" rIns="0" bIns="0"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defTabSz="4572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  <a:b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corporations</a:t>
            </a:r>
            <a:endParaRPr lang="en-US" altLang="en-US" sz="2000" b="1" dirty="0">
              <a:solidFill>
                <a:schemeClr val="bg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D25DA2F-D09C-6A45-8B1F-AD4A424B2F83}"/>
              </a:ext>
            </a:extLst>
          </p:cNvPr>
          <p:cNvSpPr txBox="1">
            <a:spLocks/>
          </p:cNvSpPr>
          <p:nvPr/>
        </p:nvSpPr>
        <p:spPr>
          <a:xfrm>
            <a:off x="8335245" y="2106615"/>
            <a:ext cx="2766586" cy="1731179"/>
          </a:xfrm>
          <a:prstGeom prst="rect">
            <a:avLst/>
          </a:prstGeom>
        </p:spPr>
        <p:txBody>
          <a:bodyPr lIns="0" tIns="0" rIns="0" bIns="0"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defTabSz="4572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Business </a:t>
            </a:r>
            <a:b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individual managers</a:t>
            </a:r>
            <a:endParaRPr lang="en-US" altLang="en-US" sz="2000" b="1" dirty="0">
              <a:solidFill>
                <a:schemeClr val="bg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31CB5A3-639F-3641-90C2-BC17F5A88D4E}"/>
              </a:ext>
            </a:extLst>
          </p:cNvPr>
          <p:cNvSpPr txBox="1">
            <a:spLocks/>
          </p:cNvSpPr>
          <p:nvPr/>
        </p:nvSpPr>
        <p:spPr>
          <a:xfrm>
            <a:off x="736002" y="2079619"/>
            <a:ext cx="2985084" cy="1731179"/>
          </a:xfrm>
          <a:prstGeom prst="rect">
            <a:avLst/>
          </a:prstGeom>
        </p:spPr>
        <p:txBody>
          <a:bodyPr lIns="0" tIns="0" rIns="0" bIns="0"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defTabSz="4572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b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higher education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institutions</a:t>
            </a:r>
            <a:endParaRPr lang="en-US" altLang="en-US" sz="2000" b="1" dirty="0">
              <a:solidFill>
                <a:schemeClr val="bg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FE09C27-84F8-4447-8AAE-0B29B080E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73" y="3914557"/>
            <a:ext cx="3456432" cy="2010050"/>
          </a:xfrm>
          <a:prstGeom prst="rect">
            <a:avLst/>
          </a:prstGeom>
        </p:spPr>
      </p:pic>
      <p:pic>
        <p:nvPicPr>
          <p:cNvPr id="54" name="Picture 53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B23EF294-DABE-AC4A-9FED-9563B5B015B9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573" y="3929334"/>
            <a:ext cx="3456432" cy="1998610"/>
          </a:xfrm>
          <a:prstGeom prst="rect">
            <a:avLst/>
          </a:prstGeom>
        </p:spPr>
      </p:pic>
      <p:pic>
        <p:nvPicPr>
          <p:cNvPr id="56" name="Picture 55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AFB43ED7-B49D-744D-B67B-852029A98F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848" y="3910493"/>
            <a:ext cx="3456432" cy="201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23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7ACAF9-07C9-7144-99DF-99192F8A61BD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/>
              <a:t>A Variety of Topics - 44 different modules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B4529-9C80-7B46-AEEC-FC6CAF221F84}"/>
              </a:ext>
            </a:extLst>
          </p:cNvPr>
          <p:cNvSpPr/>
          <p:nvPr/>
        </p:nvSpPr>
        <p:spPr>
          <a:xfrm>
            <a:off x="545274" y="1638300"/>
            <a:ext cx="2574477" cy="41529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D98A6-1582-CF47-81C1-544FE5ADA744}"/>
              </a:ext>
            </a:extLst>
          </p:cNvPr>
          <p:cNvSpPr/>
          <p:nvPr/>
        </p:nvSpPr>
        <p:spPr>
          <a:xfrm>
            <a:off x="5334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3C7B1-6FB9-F445-8859-691DA1FEAE29}"/>
              </a:ext>
            </a:extLst>
          </p:cNvPr>
          <p:cNvSpPr/>
          <p:nvPr/>
        </p:nvSpPr>
        <p:spPr>
          <a:xfrm>
            <a:off x="3393249" y="1638300"/>
            <a:ext cx="2574477" cy="41529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03D002-FB5D-FD49-A03A-C7C23ECFD0E7}"/>
              </a:ext>
            </a:extLst>
          </p:cNvPr>
          <p:cNvSpPr/>
          <p:nvPr/>
        </p:nvSpPr>
        <p:spPr>
          <a:xfrm>
            <a:off x="6241224" y="1638300"/>
            <a:ext cx="2574477" cy="41529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58B635-22A7-3B44-B789-3DB34431D28E}"/>
              </a:ext>
            </a:extLst>
          </p:cNvPr>
          <p:cNvSpPr/>
          <p:nvPr/>
        </p:nvSpPr>
        <p:spPr>
          <a:xfrm>
            <a:off x="3390900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815364-6796-BC48-A9ED-6DA4B02EE67F}"/>
              </a:ext>
            </a:extLst>
          </p:cNvPr>
          <p:cNvSpPr/>
          <p:nvPr/>
        </p:nvSpPr>
        <p:spPr>
          <a:xfrm>
            <a:off x="62341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C78925-EA78-DF41-AB6B-2D003F8B2C3E}"/>
              </a:ext>
            </a:extLst>
          </p:cNvPr>
          <p:cNvSpPr/>
          <p:nvPr/>
        </p:nvSpPr>
        <p:spPr>
          <a:xfrm>
            <a:off x="9091612" y="5654040"/>
            <a:ext cx="2586351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D7F74-7419-A74F-AF52-6C3A0F2C6CE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4" y="1797986"/>
            <a:ext cx="2574477" cy="3696369"/>
          </a:xfrm>
        </p:spPr>
        <p:txBody>
          <a:bodyPr/>
          <a:lstStyle/>
          <a:p>
            <a:pPr algn="l"/>
            <a:r>
              <a:rPr lang="en-US" dirty="0"/>
              <a:t>Leading Yourself</a:t>
            </a:r>
          </a:p>
          <a:p>
            <a:pPr lvl="0" algn="l">
              <a:lnSpc>
                <a:spcPts val="1920"/>
              </a:lnSpc>
              <a:spcBef>
                <a:spcPts val="500"/>
              </a:spcBef>
              <a:defRPr/>
            </a:pP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 at Work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Skills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Sharpening Your Business Acumen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Skills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AA97B-7A2B-AB4E-BCFF-1B96BCE8F54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402774" y="1769109"/>
            <a:ext cx="2574477" cy="3696369"/>
          </a:xfrm>
        </p:spPr>
        <p:txBody>
          <a:bodyPr tIns="91440"/>
          <a:lstStyle/>
          <a:p>
            <a:pPr algn="l"/>
            <a:r>
              <a:rPr lang="en-US" dirty="0"/>
              <a:t>Leading Others</a:t>
            </a:r>
          </a:p>
          <a:p>
            <a:pPr algn="l">
              <a:lnSpc>
                <a:spcPts val="1600"/>
              </a:lnSpc>
            </a:pP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Employees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Interactions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Diversity, Inclusion, and Belonging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Essentials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Collaboration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People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Your Networks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Your Boss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Appraisal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Persuading Others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Retaining Employees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Creation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8CCD7-1BA9-7842-8383-8DD84F638CF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36462" y="1797985"/>
            <a:ext cx="2574477" cy="3696369"/>
          </a:xfrm>
        </p:spPr>
        <p:txBody>
          <a:bodyPr/>
          <a:lstStyle/>
          <a:p>
            <a:pPr algn="l"/>
            <a:r>
              <a:rPr lang="en-US" dirty="0"/>
              <a:t>Leading The Business</a:t>
            </a:r>
          </a:p>
          <a:p>
            <a:pPr lvl="0" algn="l">
              <a:lnSpc>
                <a:spcPts val="1600"/>
              </a:lnSpc>
              <a:spcBef>
                <a:spcPts val="500"/>
              </a:spcBef>
              <a:defRPr/>
            </a:pP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Attracting and Cultivating Talent*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Case Development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 Development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Management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Focus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Making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Intelligence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Essentials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and Creativity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Implementation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Essentials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Negotiating</a:t>
            </a:r>
            <a:b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70" b="0" dirty="0">
                <a:solidFill>
                  <a:srgbClr val="376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Measurement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7A67FAA-246F-9147-9682-358C7AC02B9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5909" y="385359"/>
            <a:ext cx="11113325" cy="184268"/>
          </a:xfrm>
        </p:spPr>
        <p:txBody>
          <a:bodyPr/>
          <a:lstStyle/>
          <a:p>
            <a:r>
              <a:rPr lang="en-US" dirty="0"/>
              <a:t>Harvard ManageMentor</a:t>
            </a:r>
            <a:r>
              <a:rPr lang="en-US" baseline="30000" dirty="0"/>
              <a:t>®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F2ACC9-769A-D3C1-0BCE-8D016A6E6F4F}"/>
              </a:ext>
            </a:extLst>
          </p:cNvPr>
          <p:cNvSpPr/>
          <p:nvPr/>
        </p:nvSpPr>
        <p:spPr>
          <a:xfrm>
            <a:off x="9091612" y="1638300"/>
            <a:ext cx="2574477" cy="40157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2E2E1C1-24D2-B992-D8EB-A99DD6BFB1E4}"/>
              </a:ext>
            </a:extLst>
          </p:cNvPr>
          <p:cNvSpPr txBox="1">
            <a:spLocks/>
          </p:cNvSpPr>
          <p:nvPr/>
        </p:nvSpPr>
        <p:spPr>
          <a:xfrm>
            <a:off x="9103486" y="1890149"/>
            <a:ext cx="2574477" cy="1663607"/>
          </a:xfrm>
          <a:prstGeom prst="rect">
            <a:avLst/>
          </a:prstGeom>
        </p:spPr>
        <p:txBody>
          <a:bodyPr lIns="182880" rIns="182880"/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Improvement</a:t>
            </a:r>
            <a:b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Management</a:t>
            </a:r>
            <a:b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Sharpening Your Business Acumen*</a:t>
            </a:r>
            <a:b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Thinking</a:t>
            </a:r>
            <a:b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70" b="0" i="0" u="none" strike="noStrike" kern="1200" cap="none" spc="-50" normalizeH="0" baseline="0" noProof="0" dirty="0">
                <a:ln>
                  <a:noFill/>
                </a:ln>
                <a:solidFill>
                  <a:srgbClr val="376AA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Strategy Planning and Execution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0B5C23-66D5-8230-EB22-80052A37CE80}"/>
              </a:ext>
            </a:extLst>
          </p:cNvPr>
          <p:cNvSpPr txBox="1"/>
          <p:nvPr/>
        </p:nvSpPr>
        <p:spPr>
          <a:xfrm>
            <a:off x="11063692" y="584972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*New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6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1E2E7B-CB88-FE43-9BEC-44E92CC2A1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Harvard ManageMentor</a:t>
            </a:r>
            <a:r>
              <a:rPr lang="en-US" baseline="30000" dirty="0"/>
              <a:t>®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FBD45-5684-1B49-90C2-74EA0C97D03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5274" y="2407534"/>
            <a:ext cx="2574477" cy="3192045"/>
          </a:xfrm>
        </p:spPr>
        <p:txBody>
          <a:bodyPr/>
          <a:lstStyle/>
          <a:p>
            <a:pPr algn="l">
              <a:spcBef>
                <a:spcPts val="500"/>
              </a:spcBef>
            </a:pPr>
            <a:r>
              <a:rPr lang="en-US" dirty="0">
                <a:solidFill>
                  <a:srgbClr val="376A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Fundamentals</a:t>
            </a:r>
            <a:endParaRPr lang="en-US" dirty="0">
              <a:solidFill>
                <a:srgbClr val="376AA2"/>
              </a:solidFill>
            </a:endParaRPr>
          </a:p>
          <a:p>
            <a:pPr lvl="0" algn="l">
              <a:spcBef>
                <a:spcPts val="500"/>
              </a:spcBef>
              <a:spcAft>
                <a:spcPts val="600"/>
              </a:spcAft>
            </a:pPr>
            <a:r>
              <a:rPr lang="en-US" b="0" dirty="0"/>
              <a:t>Provide non-business majors an introduction to core business skills.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Finance Essentials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Business Case Development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Marketing Essentials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Performance Measurement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Negotiating 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Customer Focus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5052-2D94-744C-AB36-7A4BBC47F67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402774" y="2407534"/>
            <a:ext cx="2574477" cy="3192045"/>
          </a:xfrm>
        </p:spPr>
        <p:txBody>
          <a:bodyPr/>
          <a:lstStyle/>
          <a:p>
            <a:pPr lvl="0" algn="l">
              <a:spcBef>
                <a:spcPts val="500"/>
              </a:spcBef>
            </a:pPr>
            <a:r>
              <a:rPr lang="en-US" dirty="0">
                <a:solidFill>
                  <a:srgbClr val="376AA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 Career Readiness</a:t>
            </a:r>
            <a:endParaRPr lang="en-US" dirty="0">
              <a:solidFill>
                <a:srgbClr val="376AA2"/>
              </a:solidFill>
            </a:endParaRPr>
          </a:p>
          <a:p>
            <a:pPr lvl="0" algn="l">
              <a:spcBef>
                <a:spcPts val="500"/>
              </a:spcBef>
              <a:spcAft>
                <a:spcPts val="600"/>
              </a:spcAft>
            </a:pPr>
            <a:r>
              <a:rPr lang="en-US" b="0" dirty="0"/>
              <a:t>Relieve students’ first job jitters with an introduction to essential soft-skills to ease their transition into the workforce.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Diversity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Goal Setting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Innovation &amp; Creativity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Leveraging Your Networks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Presentation Skills</a:t>
            </a:r>
          </a:p>
          <a:p>
            <a:pPr lvl="0" algn="l">
              <a:spcBef>
                <a:spcPts val="500"/>
              </a:spcBef>
            </a:pPr>
            <a:r>
              <a:rPr lang="en-US" sz="1400" dirty="0"/>
              <a:t>Feedback Essentials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75C98A-F611-0443-9118-33DC580D9D1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5986" y="2407534"/>
            <a:ext cx="2747543" cy="3192045"/>
          </a:xfrm>
        </p:spPr>
        <p:txBody>
          <a:bodyPr/>
          <a:lstStyle/>
          <a:p>
            <a:pPr lvl="0" algn="l">
              <a:spcBef>
                <a:spcPts val="500"/>
              </a:spcBef>
            </a:pPr>
            <a:r>
              <a:rPr lang="en-US" dirty="0">
                <a:solidFill>
                  <a:srgbClr val="376AA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Managing Yourself</a:t>
            </a:r>
            <a:endParaRPr lang="en-US" dirty="0">
              <a:solidFill>
                <a:srgbClr val="376AA2"/>
              </a:solidFill>
            </a:endParaRPr>
          </a:p>
          <a:p>
            <a:pPr lvl="0" algn="l">
              <a:spcBef>
                <a:spcPts val="500"/>
              </a:spcBef>
              <a:spcAft>
                <a:spcPts val="600"/>
              </a:spcAft>
            </a:pPr>
            <a:r>
              <a:rPr lang="en-US" b="0" dirty="0"/>
              <a:t>Help students discover </a:t>
            </a:r>
            <a:br>
              <a:rPr lang="en-US" b="0" dirty="0"/>
            </a:br>
            <a:r>
              <a:rPr lang="en-US" b="0" dirty="0"/>
              <a:t>their talents, explore career options, and manage them-selves as they navigate post-graduation life.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Career Management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Decision Making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Difficult Interactions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Persuading Others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Stress Management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Time Management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44506-81F5-8C4F-87EA-ADB8C1647277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9103486" y="2407534"/>
            <a:ext cx="2574477" cy="3192045"/>
          </a:xfrm>
        </p:spPr>
        <p:txBody>
          <a:bodyPr/>
          <a:lstStyle/>
          <a:p>
            <a:pPr lvl="0" algn="l">
              <a:spcBef>
                <a:spcPts val="500"/>
              </a:spcBef>
            </a:pPr>
            <a:r>
              <a:rPr lang="en-US" dirty="0">
                <a:solidFill>
                  <a:srgbClr val="376AA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Leadership</a:t>
            </a:r>
            <a:endParaRPr lang="en-US" dirty="0">
              <a:solidFill>
                <a:srgbClr val="376AA2"/>
              </a:solidFill>
            </a:endParaRPr>
          </a:p>
          <a:p>
            <a:pPr algn="l">
              <a:spcBef>
                <a:spcPts val="500"/>
              </a:spcBef>
              <a:spcAft>
                <a:spcPts val="600"/>
              </a:spcAft>
            </a:pPr>
            <a:r>
              <a:rPr lang="en-US" b="0" dirty="0"/>
              <a:t>Hone students’ leadership skillset as they prepare to enter management roles.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Leading People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Delegating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Change Management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Coaching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Team Management</a:t>
            </a:r>
          </a:p>
          <a:p>
            <a:pPr algn="l">
              <a:spcBef>
                <a:spcPts val="500"/>
              </a:spcBef>
            </a:pPr>
            <a:r>
              <a:rPr lang="en-US" sz="1400" dirty="0"/>
              <a:t>Strategic Thinking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8AD42D-7E29-9648-B082-312EFB76CDF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8"/>
            <a:ext cx="11125200" cy="478775"/>
          </a:xfrm>
        </p:spPr>
        <p:txBody>
          <a:bodyPr/>
          <a:lstStyle/>
          <a:p>
            <a:r>
              <a:rPr lang="en-US" dirty="0"/>
              <a:t>Curated Collections of Topics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04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D01BE4-6B9E-004E-A4BA-96D38B33E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221" y="0"/>
            <a:ext cx="4367779" cy="3375103"/>
          </a:xfrm>
          <a:prstGeom prst="rect">
            <a:avLst/>
          </a:prstGeom>
          <a:ln>
            <a:noFill/>
          </a:ln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59C70CE-D38C-834B-B66A-D0F66EA42A70}"/>
              </a:ext>
            </a:extLst>
          </p:cNvPr>
          <p:cNvSpPr txBox="1">
            <a:spLocks/>
          </p:cNvSpPr>
          <p:nvPr/>
        </p:nvSpPr>
        <p:spPr>
          <a:xfrm>
            <a:off x="545909" y="385359"/>
            <a:ext cx="11113325" cy="1842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-5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Harvard ManageMentor</a:t>
            </a:r>
            <a:r>
              <a:rPr kumimoji="0" lang="en-US" sz="1200" b="1" i="0" u="none" strike="noStrike" kern="1200" cap="none" spc="-50" normalizeH="0" baseline="3000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718140C-AD84-66AC-22B1-494391D3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5600" r="38885" b="15163"/>
          <a:stretch/>
        </p:blipFill>
        <p:spPr>
          <a:xfrm>
            <a:off x="7824221" y="3111500"/>
            <a:ext cx="4367780" cy="299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77EE4-CCBA-C835-A52C-65CA9765DA0F}"/>
              </a:ext>
            </a:extLst>
          </p:cNvPr>
          <p:cNvSpPr/>
          <p:nvPr/>
        </p:nvSpPr>
        <p:spPr>
          <a:xfrm>
            <a:off x="7824221" y="3148511"/>
            <a:ext cx="436777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4E6D9FB-7946-74FF-BDE0-8AD0AABB3787}"/>
              </a:ext>
            </a:extLst>
          </p:cNvPr>
          <p:cNvSpPr txBox="1">
            <a:spLocks/>
          </p:cNvSpPr>
          <p:nvPr/>
        </p:nvSpPr>
        <p:spPr>
          <a:xfrm>
            <a:off x="545908" y="1102508"/>
            <a:ext cx="6635942" cy="351711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4000" b="1" kern="1200" spc="-13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63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tabLst/>
              <a:defRPr sz="4000" b="0" kern="1200" spc="-1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3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800" kern="1200" spc="-1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3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-1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13" indent="0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-1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 earn 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personalized certificates 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digital badges 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Harvard ManageMentor to build their resumes and share achievements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1963728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D245A-1F33-CB42-8650-B771B68F6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1119826"/>
            <a:ext cx="6495733" cy="3459496"/>
          </a:xfrm>
        </p:spPr>
        <p:txBody>
          <a:bodyPr lIns="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Comprehensive Topic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Introductions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F3B14-7E44-2C40-939B-AC76D09849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5077" y="2271335"/>
            <a:ext cx="6467855" cy="1953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Used in undergraduate courses, or for </a:t>
            </a:r>
            <a:br>
              <a:rPr lang="en-US" dirty="0"/>
            </a:br>
            <a:r>
              <a:rPr lang="en-US" dirty="0"/>
              <a:t>MBA pre-matriculation work</a:t>
            </a:r>
          </a:p>
          <a:p>
            <a:pPr>
              <a:lnSpc>
                <a:spcPct val="100000"/>
              </a:lnSpc>
            </a:pPr>
            <a:r>
              <a:rPr lang="en-US" dirty="0"/>
              <a:t>Use complete course or selected sections</a:t>
            </a:r>
          </a:p>
          <a:p>
            <a:pPr>
              <a:lnSpc>
                <a:spcPct val="100000"/>
              </a:lnSpc>
            </a:pPr>
            <a:r>
              <a:rPr lang="en-US" dirty="0"/>
              <a:t>Certificates of completion</a:t>
            </a:r>
          </a:p>
          <a:p>
            <a:pPr>
              <a:lnSpc>
                <a:spcPct val="100000"/>
              </a:lnSpc>
            </a:pPr>
            <a:r>
              <a:rPr lang="en-US" dirty="0"/>
              <a:t>Randomized exam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F1E6B-4733-2F47-BD6E-3D5127AC68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8" y="471767"/>
            <a:ext cx="7429500" cy="904240"/>
          </a:xfrm>
        </p:spPr>
        <p:txBody>
          <a:bodyPr/>
          <a:lstStyle/>
          <a:p>
            <a:r>
              <a:rPr lang="en-US" dirty="0"/>
              <a:t>Online Courses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BE517-4A4A-A344-AAEE-62D34C6872DB}"/>
              </a:ext>
            </a:extLst>
          </p:cNvPr>
          <p:cNvSpPr txBox="1"/>
          <p:nvPr/>
        </p:nvSpPr>
        <p:spPr>
          <a:xfrm>
            <a:off x="3341886" y="4852372"/>
            <a:ext cx="233749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Quantitative Methods 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Spreadsheet Modeling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6AC03B-FAFD-B049-9028-C1CD2C61C141}"/>
              </a:ext>
            </a:extLst>
          </p:cNvPr>
          <p:cNvCxnSpPr/>
          <p:nvPr/>
        </p:nvCxnSpPr>
        <p:spPr>
          <a:xfrm>
            <a:off x="457199" y="4467767"/>
            <a:ext cx="5638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C7B572-5349-BF43-93ED-33B49BF81032}"/>
              </a:ext>
            </a:extLst>
          </p:cNvPr>
          <p:cNvGrpSpPr/>
          <p:nvPr/>
        </p:nvGrpSpPr>
        <p:grpSpPr>
          <a:xfrm>
            <a:off x="6655122" y="1119826"/>
            <a:ext cx="5536878" cy="3943023"/>
            <a:chOff x="6432561" y="1828801"/>
            <a:chExt cx="5759440" cy="4101518"/>
          </a:xfrm>
        </p:grpSpPr>
        <p:pic>
          <p:nvPicPr>
            <p:cNvPr id="17" name="Picture 16" descr="A flat screen tv sitting on top of a computer&#10;&#10;Description automatically generated">
              <a:extLst>
                <a:ext uri="{FF2B5EF4-FFF2-40B4-BE49-F238E27FC236}">
                  <a16:creationId xmlns:a16="http://schemas.microsoft.com/office/drawing/2014/main" id="{7F0244B6-318A-1449-91DC-C67AAC56A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2561" y="1828801"/>
              <a:ext cx="5759439" cy="4101518"/>
            </a:xfrm>
            <a:prstGeom prst="rect">
              <a:avLst/>
            </a:prstGeom>
          </p:spPr>
        </p:pic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9B7A8B5A-0A4F-D246-985A-589A21345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1181" y="2196881"/>
              <a:ext cx="4850820" cy="3133575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2605C1-7272-B94A-8FA4-1BD69C2A07B0}"/>
              </a:ext>
            </a:extLst>
          </p:cNvPr>
          <p:cNvSpPr txBox="1"/>
          <p:nvPr/>
        </p:nvSpPr>
        <p:spPr>
          <a:xfrm>
            <a:off x="310722" y="4520542"/>
            <a:ext cx="296587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B3C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Online Courses:</a:t>
            </a:r>
          </a:p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Finance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Financial Accounting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8"/>
              </a:rPr>
              <a:t>Management Communication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591" marR="0" lvl="0" indent="-228591" algn="l" defTabSz="914363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9" action="ppaction://hlinkfile"/>
              </a:rPr>
              <a:t>Mathematics for Management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476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EB60-51A2-3D48-846C-E17D0264F4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4900" y="2433209"/>
            <a:ext cx="6553200" cy="1860890"/>
          </a:xfrm>
        </p:spPr>
        <p:txBody>
          <a:bodyPr anchor="t"/>
          <a:lstStyle/>
          <a:p>
            <a:r>
              <a:rPr lang="en-US" sz="4000" dirty="0"/>
              <a:t>Course Explorer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Easily find ideal material and new ideas for your courses.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01217-7103-E84E-8D8E-D4CEEFD2090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Challenge: Finding the Right Course Materials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681242E-0A00-424F-A636-05E5473C5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1059622"/>
            <a:ext cx="4011242" cy="47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9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BE19FDF-C407-1D4E-A052-F47FC0DE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-963" r="-1" b="31175"/>
          <a:stretch/>
        </p:blipFill>
        <p:spPr>
          <a:xfrm>
            <a:off x="5952067" y="-7087"/>
            <a:ext cx="6239933" cy="609600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C7603A-E808-C545-A58B-2CBBD16A02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5909" y="385359"/>
            <a:ext cx="11113325" cy="184268"/>
          </a:xfrm>
        </p:spPr>
        <p:txBody>
          <a:bodyPr/>
          <a:lstStyle/>
          <a:p>
            <a:r>
              <a:rPr lang="en-US" sz="2000" dirty="0"/>
              <a:t>Finding the Right Course Materials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BD4F5F-0B27-244B-A5B8-52B49D95964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4256" y="1181100"/>
            <a:ext cx="7353300" cy="1196179"/>
          </a:xfrm>
        </p:spPr>
        <p:txBody>
          <a:bodyPr/>
          <a:lstStyle/>
          <a:p>
            <a:r>
              <a:rPr lang="en-US" dirty="0"/>
              <a:t>Course Explorer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17CAF8-B41E-4B40-95A8-E316455D74E6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24256" y="1834355"/>
            <a:ext cx="4894792" cy="3928269"/>
          </a:xfrm>
        </p:spPr>
        <p:txBody>
          <a:bodyPr/>
          <a:lstStyle/>
          <a:p>
            <a:r>
              <a:rPr lang="en-US" sz="2800" spc="-15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Browse courses, assignments, </a:t>
            </a:r>
            <a:br>
              <a:rPr lang="en-US" sz="2800" spc="-15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spc="-15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pedagogical guidance.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GB" spc="-15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Discover new ideas and content for your courses. Browse our library of course materials, assignments, and pedagogical guidance—curated by our editors, partners, and faculty from leading business schools.</a:t>
            </a:r>
            <a:endParaRPr lang="en-US" spc="-15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b="0" dirty="0">
                <a:solidFill>
                  <a:srgbClr val="00AEE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Course Explorer</a:t>
            </a:r>
            <a:endParaRPr lang="en-US" sz="2800" b="0" dirty="0">
              <a:solidFill>
                <a:srgbClr val="00AEE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FB414-DA86-7F4C-B1CA-E078D6495A4E}"/>
              </a:ext>
            </a:extLst>
          </p:cNvPr>
          <p:cNvCxnSpPr>
            <a:cxnSpLocks/>
          </p:cNvCxnSpPr>
          <p:nvPr/>
        </p:nvCxnSpPr>
        <p:spPr>
          <a:xfrm>
            <a:off x="5952067" y="-7088"/>
            <a:ext cx="0" cy="61030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79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C7603A-E808-C545-A58B-2CBBD16A02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310604"/>
            <a:ext cx="11113325" cy="184268"/>
          </a:xfrm>
        </p:spPr>
        <p:txBody>
          <a:bodyPr/>
          <a:lstStyle/>
          <a:p>
            <a:r>
              <a:rPr lang="en-US" sz="2000" dirty="0"/>
              <a:t>Finding the Right Course Materials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BD4F5F-0B27-244B-A5B8-52B49D95964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5216" y="95039"/>
            <a:ext cx="7353300" cy="1196179"/>
          </a:xfrm>
        </p:spPr>
        <p:txBody>
          <a:bodyPr/>
          <a:lstStyle/>
          <a:p>
            <a:r>
              <a:rPr lang="en-US" dirty="0"/>
              <a:t>Course Explorer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FB414-DA86-7F4C-B1CA-E078D6495A4E}"/>
              </a:ext>
            </a:extLst>
          </p:cNvPr>
          <p:cNvCxnSpPr>
            <a:cxnSpLocks/>
          </p:cNvCxnSpPr>
          <p:nvPr/>
        </p:nvCxnSpPr>
        <p:spPr>
          <a:xfrm>
            <a:off x="5952067" y="-7088"/>
            <a:ext cx="0" cy="61030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88E48A-96D7-012F-68FF-7AF2762191B4}"/>
              </a:ext>
            </a:extLst>
          </p:cNvPr>
          <p:cNvSpPr txBox="1"/>
          <p:nvPr/>
        </p:nvSpPr>
        <p:spPr>
          <a:xfrm>
            <a:off x="6089965" y="653484"/>
            <a:ext cx="5228954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 Business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Leadership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Negotiation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Operations Management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Organizational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Behavior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Simulations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Social Enterprise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Teaching and the Case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Undergraduate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45D72B-0664-9110-6A6C-33C195CABD31}"/>
              </a:ext>
            </a:extLst>
          </p:cNvPr>
          <p:cNvSpPr txBox="1"/>
          <p:nvPr/>
        </p:nvSpPr>
        <p:spPr>
          <a:xfrm>
            <a:off x="571929" y="625859"/>
            <a:ext cx="4942304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Accounting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and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Government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Relations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Ethics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Companies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Transformation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Diversity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Equity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and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Inclusion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Economics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Entrepreneurship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General Management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Human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Resource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Management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0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681242E-0A00-424F-A636-05E5473C5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4" y="815453"/>
            <a:ext cx="3998208" cy="47233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BEB868C-C4EF-7C57-9793-0982D4C3FF27}"/>
              </a:ext>
            </a:extLst>
          </p:cNvPr>
          <p:cNvSpPr txBox="1"/>
          <p:nvPr/>
        </p:nvSpPr>
        <p:spPr>
          <a:xfrm>
            <a:off x="4784436" y="815453"/>
            <a:ext cx="69723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Collections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are lists of learning materials and resources focused on a specific topic or theme.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Modules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are units of sequenced topics; they’re a way to organize content within a course. Each module contains resources that, when used together, can achieve specific learning objectives.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Courses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are made up of sequenced modules. They represent a full set of course materials; think of them almost like a syllabus.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C0F0D2-075F-AEA7-D9AD-6954AC060A4F}"/>
              </a:ext>
            </a:extLst>
          </p:cNvPr>
          <p:cNvSpPr txBox="1"/>
          <p:nvPr/>
        </p:nvSpPr>
        <p:spPr>
          <a:xfrm>
            <a:off x="453719" y="138770"/>
            <a:ext cx="110951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What’s the difference between a Collection, a Module, and a Course?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10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C7603A-E808-C545-A58B-2CBBD16A02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310604"/>
            <a:ext cx="11113325" cy="184268"/>
          </a:xfrm>
        </p:spPr>
        <p:txBody>
          <a:bodyPr/>
          <a:lstStyle/>
          <a:p>
            <a:r>
              <a:rPr lang="en-US" sz="2000" dirty="0"/>
              <a:t>Finding the Right Course Materials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BD4F5F-0B27-244B-A5B8-52B49D95964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5216" y="95039"/>
            <a:ext cx="7353300" cy="1196179"/>
          </a:xfrm>
        </p:spPr>
        <p:txBody>
          <a:bodyPr/>
          <a:lstStyle/>
          <a:p>
            <a:r>
              <a:rPr lang="en-US" dirty="0"/>
              <a:t>Course Explorer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FB414-DA86-7F4C-B1CA-E078D6495A4E}"/>
              </a:ext>
            </a:extLst>
          </p:cNvPr>
          <p:cNvCxnSpPr>
            <a:cxnSpLocks/>
          </p:cNvCxnSpPr>
          <p:nvPr/>
        </p:nvCxnSpPr>
        <p:spPr>
          <a:xfrm>
            <a:off x="5952067" y="-7088"/>
            <a:ext cx="0" cy="61030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BE0823D-01AF-8775-9CC3-FC268F493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" t="20318" r="1625" b="11112"/>
          <a:stretch/>
        </p:blipFill>
        <p:spPr>
          <a:xfrm>
            <a:off x="-1" y="1053391"/>
            <a:ext cx="12191999" cy="504260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53E4F4E-0F87-6D11-3258-41F91A5DB84C}"/>
              </a:ext>
            </a:extLst>
          </p:cNvPr>
          <p:cNvSpPr/>
          <p:nvPr/>
        </p:nvSpPr>
        <p:spPr>
          <a:xfrm>
            <a:off x="2514600" y="1413314"/>
            <a:ext cx="502920" cy="16764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AD680A8-EF8E-0E6C-DC13-DE13EA16F324}"/>
              </a:ext>
            </a:extLst>
          </p:cNvPr>
          <p:cNvSpPr/>
          <p:nvPr/>
        </p:nvSpPr>
        <p:spPr>
          <a:xfrm>
            <a:off x="5021580" y="1413314"/>
            <a:ext cx="502920" cy="16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A5DE05E-5986-BF31-8D1E-E6134923FBED}"/>
              </a:ext>
            </a:extLst>
          </p:cNvPr>
          <p:cNvSpPr/>
          <p:nvPr/>
        </p:nvSpPr>
        <p:spPr>
          <a:xfrm>
            <a:off x="2514262" y="4015370"/>
            <a:ext cx="502920" cy="16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400F5C6-E531-771E-AB8F-4E920CAF1C61}"/>
              </a:ext>
            </a:extLst>
          </p:cNvPr>
          <p:cNvSpPr/>
          <p:nvPr/>
        </p:nvSpPr>
        <p:spPr>
          <a:xfrm>
            <a:off x="7505700" y="1413314"/>
            <a:ext cx="502920" cy="16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5A95B51-B3E0-C93D-ABF4-DA3CA4B79949}"/>
              </a:ext>
            </a:extLst>
          </p:cNvPr>
          <p:cNvSpPr/>
          <p:nvPr/>
        </p:nvSpPr>
        <p:spPr>
          <a:xfrm>
            <a:off x="5013902" y="4017413"/>
            <a:ext cx="502920" cy="167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47F6085-8D45-A085-2A9F-425497C1F745}"/>
              </a:ext>
            </a:extLst>
          </p:cNvPr>
          <p:cNvSpPr/>
          <p:nvPr/>
        </p:nvSpPr>
        <p:spPr>
          <a:xfrm>
            <a:off x="7511676" y="4019222"/>
            <a:ext cx="678009" cy="17526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C78171-9F88-F9F3-4CE8-14012E01AA74}"/>
              </a:ext>
            </a:extLst>
          </p:cNvPr>
          <p:cNvSpPr txBox="1"/>
          <p:nvPr/>
        </p:nvSpPr>
        <p:spPr>
          <a:xfrm>
            <a:off x="6018507" y="624474"/>
            <a:ext cx="380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s-ES" sz="2000" b="1" i="0" u="none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Transformation</a:t>
            </a:r>
            <a:r>
              <a:rPr kumimoji="0" lang="es-ES" sz="2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s-ES" sz="2000" b="1" i="0" u="none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</a:t>
            </a:r>
            <a:endParaRPr kumimoji="0" lang="en-GB" sz="20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50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AD16BA-B0EF-7F44-A73D-1F7ECBF033EB}"/>
              </a:ext>
            </a:extLst>
          </p:cNvPr>
          <p:cNvSpPr/>
          <p:nvPr/>
        </p:nvSpPr>
        <p:spPr>
          <a:xfrm>
            <a:off x="9966960" y="132080"/>
            <a:ext cx="1991360" cy="116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3B8E1-0C2C-C947-97E9-0C8075089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096" y="1"/>
            <a:ext cx="6739055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81E8A-2246-E448-8CDC-EC944A12A3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67361"/>
            <a:ext cx="5427406" cy="904240"/>
          </a:xfrm>
        </p:spPr>
        <p:txBody>
          <a:bodyPr/>
          <a:lstStyle/>
          <a:p>
            <a:r>
              <a:rPr lang="en-US" dirty="0"/>
              <a:t>Thought Leadership Resources for Educators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0107E1-B041-764F-AF9B-D0714744459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1838961"/>
            <a:ext cx="5006896" cy="3028950"/>
          </a:xfrm>
        </p:spPr>
        <p:txBody>
          <a:bodyPr/>
          <a:lstStyle/>
          <a:p>
            <a:pPr lvl="0">
              <a:defRPr/>
            </a:pPr>
            <a:r>
              <a:rPr lang="en-US" sz="2000" b="1" dirty="0"/>
              <a:t>Webinars: </a:t>
            </a:r>
            <a:r>
              <a:rPr lang="en-US" sz="2000" dirty="0"/>
              <a:t>Hear real-time advice from experts </a:t>
            </a:r>
            <a:r>
              <a:rPr lang="en-US" sz="2000" b="1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000" b="1" dirty="0">
              <a:solidFill>
                <a:schemeClr val="bg2"/>
              </a:solidFill>
            </a:endParaRPr>
          </a:p>
          <a:p>
            <a:pPr lvl="0">
              <a:defRPr/>
            </a:pPr>
            <a:r>
              <a:rPr lang="en-US" sz="2000" b="1" dirty="0"/>
              <a:t>Seminars: </a:t>
            </a:r>
            <a:r>
              <a:rPr lang="en-US" sz="2000" dirty="0"/>
              <a:t>Attend in-depth educator training </a:t>
            </a:r>
            <a:r>
              <a:rPr lang="en-US" sz="2000" b="1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000" b="1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en-US" sz="2000" b="1" dirty="0"/>
              <a:t>Guides: </a:t>
            </a:r>
            <a:r>
              <a:rPr lang="en-US" sz="2000" dirty="0"/>
              <a:t>Explore our guides that address specific topics of interest in teaching business topics online</a:t>
            </a:r>
            <a:br>
              <a:rPr lang="en-US" sz="2000" dirty="0"/>
            </a:br>
            <a:r>
              <a:rPr lang="en-US" sz="2000" b="1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000" b="1" dirty="0">
              <a:solidFill>
                <a:schemeClr val="bg2"/>
              </a:solidFill>
            </a:endParaRPr>
          </a:p>
          <a:p>
            <a:pPr lvl="0">
              <a:defRPr/>
            </a:pPr>
            <a:r>
              <a:rPr lang="en-US" sz="2000" b="1" dirty="0"/>
              <a:t>Inspiring Minds</a:t>
            </a:r>
            <a:r>
              <a:rPr lang="en-US" sz="2000" dirty="0"/>
              <a:t>: Get practical teaching advice and inspiration from best in class </a:t>
            </a:r>
            <a:r>
              <a:rPr lang="en-US" sz="2000" b="1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3600" b="1" dirty="0">
              <a:solidFill>
                <a:schemeClr val="bg2"/>
              </a:solidFill>
            </a:endParaRPr>
          </a:p>
          <a:p>
            <a:pPr lvl="0">
              <a:defRPr/>
            </a:pPr>
            <a:r>
              <a:rPr lang="en-US" sz="2000" b="1" dirty="0"/>
              <a:t>Faculty Lounge: </a:t>
            </a:r>
            <a:r>
              <a:rPr lang="en-US" sz="2000" dirty="0"/>
              <a:t>Our weekly newsletter which serves as an unfiltered space for educators to explore ideas important to their work.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000" b="1" dirty="0">
              <a:solidFill>
                <a:schemeClr val="bg2"/>
              </a:solidFill>
              <a:highlight>
                <a:srgbClr val="FFFF00"/>
              </a:highlight>
            </a:endParaRPr>
          </a:p>
          <a:p>
            <a:pPr lvl="0">
              <a:defRPr/>
            </a:pPr>
            <a:endParaRPr lang="en-US" sz="2000" dirty="0"/>
          </a:p>
        </p:txBody>
      </p:sp>
      <p:pic>
        <p:nvPicPr>
          <p:cNvPr id="17" name="Picture 1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1D85B0C-B80D-C44F-8E62-51683B2142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409" y="1003610"/>
            <a:ext cx="7128521" cy="58543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2B7BC1-9E38-7043-A748-825090B52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99031" y="463616"/>
            <a:ext cx="1400993" cy="6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9A6C84-7A64-654A-9AEC-1D91E95C63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Our Philosophy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D232B63-BC34-D24E-A767-8F7526C9B2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742343"/>
            <a:ext cx="9334500" cy="2987897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Participant-Centered Learning</a:t>
            </a:r>
          </a:p>
          <a:p>
            <a:r>
              <a:rPr lang="en-US" dirty="0"/>
              <a:t>A teaching practice that stimulates students’ thinking and prepares them for future managerial decision making, including how to articulate thoughts under pressure and craft supporting arguments.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2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81B349-9AEB-6D4E-A161-7538F0308EF0}"/>
              </a:ext>
            </a:extLst>
          </p:cNvPr>
          <p:cNvSpPr/>
          <p:nvPr/>
        </p:nvSpPr>
        <p:spPr>
          <a:xfrm>
            <a:off x="9702800" y="0"/>
            <a:ext cx="2489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9"/>
          <a:stretch/>
        </p:blipFill>
        <p:spPr>
          <a:xfrm>
            <a:off x="0" y="0"/>
            <a:ext cx="97917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EA6C8-BE8D-DD4A-ACEF-F29C0A7538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8058" y="663085"/>
            <a:ext cx="8002949" cy="97749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pc="-100" dirty="0">
                <a:solidFill>
                  <a:prstClr val="white"/>
                </a:solidFill>
              </a:rPr>
              <a:t>Customer Service </a:t>
            </a:r>
            <a:br>
              <a:rPr lang="en-US" spc="-100" dirty="0">
                <a:solidFill>
                  <a:prstClr val="white"/>
                </a:solidFill>
              </a:rPr>
            </a:br>
            <a:r>
              <a:rPr lang="en-US" spc="-100" dirty="0">
                <a:solidFill>
                  <a:prstClr val="white"/>
                </a:solidFill>
              </a:rPr>
              <a:t>&amp; Technical Support      Available 24/7</a:t>
            </a:r>
          </a:p>
          <a:p>
            <a:pPr>
              <a:lnSpc>
                <a:spcPct val="80000"/>
              </a:lnSpc>
            </a:pPr>
            <a:endParaRPr lang="en-US" spc="-1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</a:pPr>
            <a:r>
              <a:rPr lang="en-US" spc="-100" dirty="0">
                <a:solidFill>
                  <a:prstClr val="white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spc="-10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A5D1A-1913-7B4D-AC1C-6F3A3A129D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38901"/>
            <a:ext cx="1840230" cy="1051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73DD05-9AF6-4800-A572-6DABCE784163}"/>
              </a:ext>
            </a:extLst>
          </p:cNvPr>
          <p:cNvSpPr/>
          <p:nvPr/>
        </p:nvSpPr>
        <p:spPr>
          <a:xfrm>
            <a:off x="194310" y="165010"/>
            <a:ext cx="940308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-100" dirty="0">
                <a:solidFill>
                  <a:prstClr val="white"/>
                </a:solidFill>
              </a:rPr>
              <a:t>For technical support, please contact techhelp@hbsp.harvard.edu or custserv@hbsp.harvard.edu </a:t>
            </a:r>
          </a:p>
          <a:p>
            <a:pPr>
              <a:lnSpc>
                <a:spcPct val="80000"/>
              </a:lnSpc>
            </a:pPr>
            <a:r>
              <a:rPr lang="en-US" sz="1600" b="1" spc="-100" dirty="0">
                <a:solidFill>
                  <a:prstClr val="white"/>
                </a:solidFill>
              </a:rPr>
              <a:t>or use the live chat available on the platform (“</a:t>
            </a:r>
            <a:r>
              <a:rPr lang="en-US" sz="1600" b="1" spc="-100" dirty="0" err="1">
                <a:solidFill>
                  <a:prstClr val="white"/>
                </a:solidFill>
              </a:rPr>
              <a:t>Ayuda</a:t>
            </a:r>
            <a:r>
              <a:rPr lang="en-US" sz="1600" b="1" spc="-100" dirty="0">
                <a:solidFill>
                  <a:prstClr val="white"/>
                </a:solidFill>
              </a:rPr>
              <a:t>”)</a:t>
            </a:r>
          </a:p>
          <a:p>
            <a:pPr>
              <a:lnSpc>
                <a:spcPct val="80000"/>
              </a:lnSpc>
            </a:pPr>
            <a:endParaRPr lang="en-US" sz="1600" b="1" spc="-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9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1E69E277-AABA-F043-9EDA-61A0822026E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0D070A-3589-2A48-8251-1A64C33E2E6C}"/>
              </a:ext>
            </a:extLst>
          </p:cNvPr>
          <p:cNvSpPr/>
          <p:nvPr/>
        </p:nvSpPr>
        <p:spPr>
          <a:xfrm>
            <a:off x="0" y="-27173"/>
            <a:ext cx="12192000" cy="6457125"/>
          </a:xfrm>
          <a:prstGeom prst="rect">
            <a:avLst/>
          </a:prstGeom>
          <a:gradFill>
            <a:gsLst>
              <a:gs pos="0">
                <a:schemeClr val="tx1">
                  <a:alpha val="5100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289F4-DC63-A246-B809-65A4583419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9618" y="1169937"/>
            <a:ext cx="9334500" cy="2259063"/>
          </a:xfrm>
        </p:spPr>
        <p:txBody>
          <a:bodyPr lIns="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We are your largest source 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non-textbook material </a:t>
            </a:r>
            <a:r>
              <a:rPr lang="en-US" dirty="0">
                <a:latin typeface="Arial"/>
                <a:cs typeface="Arial"/>
              </a:rPr>
              <a:t>for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business education</a:t>
            </a:r>
          </a:p>
          <a:p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28CF5-5F81-2D4A-9961-41A98F91F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40837"/>
            <a:ext cx="1840230" cy="105156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9A48211-6BAC-014E-B22B-1707C50E1BDE}"/>
              </a:ext>
            </a:extLst>
          </p:cNvPr>
          <p:cNvSpPr txBox="1">
            <a:spLocks/>
          </p:cNvSpPr>
          <p:nvPr/>
        </p:nvSpPr>
        <p:spPr>
          <a:xfrm>
            <a:off x="304801" y="6356615"/>
            <a:ext cx="14859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3C20D-A13F-464B-BAE7-EE671D41C53E}" type="slidenum">
              <a:rPr kumimoji="0" lang="en-US" sz="8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004A8-8678-9849-92A1-AAB1D38B1B2F}"/>
              </a:ext>
            </a:extLst>
          </p:cNvPr>
          <p:cNvSpPr/>
          <p:nvPr/>
        </p:nvSpPr>
        <p:spPr>
          <a:xfrm>
            <a:off x="6410884" y="6593385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2020 Harvard Business School Publishing.  All rights reserved. Harvard Business Publishing is an affiliate of Harvard Business School.</a:t>
            </a:r>
          </a:p>
        </p:txBody>
      </p:sp>
    </p:spTree>
    <p:extLst>
      <p:ext uri="{BB962C8B-B14F-4D97-AF65-F5344CB8AC3E}">
        <p14:creationId xmlns:p14="http://schemas.microsoft.com/office/powerpoint/2010/main" val="241424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1E69E277-AABA-F043-9EDA-61A0822026E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0D070A-3589-2A48-8251-1A64C33E2E6C}"/>
              </a:ext>
            </a:extLst>
          </p:cNvPr>
          <p:cNvSpPr/>
          <p:nvPr/>
        </p:nvSpPr>
        <p:spPr>
          <a:xfrm>
            <a:off x="0" y="-1"/>
            <a:ext cx="12192000" cy="6457125"/>
          </a:xfrm>
          <a:prstGeom prst="rect">
            <a:avLst/>
          </a:prstGeom>
          <a:gradFill>
            <a:gsLst>
              <a:gs pos="0">
                <a:schemeClr val="tx1">
                  <a:alpha val="5100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289F4-DC63-A246-B809-65A4583419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3335" y="941336"/>
            <a:ext cx="9334500" cy="2974225"/>
          </a:xfrm>
        </p:spPr>
        <p:txBody>
          <a:bodyPr lIns="0" tIns="45720" rIns="91440" bIns="45720" anchor="t"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Our goal is to help educators deliver memorable learning </a:t>
            </a:r>
            <a:r>
              <a:rPr lang="en-US" dirty="0">
                <a:latin typeface="Arial"/>
                <a:cs typeface="Arial"/>
              </a:rPr>
              <a:t>experiences that develop leaders for a changing world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28CF5-5F81-2D4A-9961-41A98F91F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420" y="240837"/>
            <a:ext cx="1840230" cy="105156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9A48211-6BAC-014E-B22B-1707C50E1BDE}"/>
              </a:ext>
            </a:extLst>
          </p:cNvPr>
          <p:cNvSpPr txBox="1">
            <a:spLocks/>
          </p:cNvSpPr>
          <p:nvPr/>
        </p:nvSpPr>
        <p:spPr>
          <a:xfrm>
            <a:off x="304801" y="6356615"/>
            <a:ext cx="14859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109728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3C20D-A13F-464B-BAE7-EE671D41C53E}" type="slidenum">
              <a:rPr kumimoji="0" lang="en-US" sz="8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004A8-8678-9849-92A1-AAB1D38B1B2F}"/>
              </a:ext>
            </a:extLst>
          </p:cNvPr>
          <p:cNvSpPr/>
          <p:nvPr/>
        </p:nvSpPr>
        <p:spPr>
          <a:xfrm>
            <a:off x="6410884" y="6593385"/>
            <a:ext cx="5051613" cy="101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2020 Harvard Business School Publishing.  All rights reserved. Harvard Business Publishing is an affiliate of Harvard Business School.</a:t>
            </a:r>
          </a:p>
        </p:txBody>
      </p:sp>
    </p:spTree>
    <p:extLst>
      <p:ext uri="{BB962C8B-B14F-4D97-AF65-F5344CB8AC3E}">
        <p14:creationId xmlns:p14="http://schemas.microsoft.com/office/powerpoint/2010/main" val="91692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B4E550-B79D-4DD2-96EA-6690C264A16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2396140"/>
            <a:ext cx="10881359" cy="4111192"/>
          </a:xfrm>
          <a:noFill/>
        </p:spPr>
        <p:txBody>
          <a:bodyPr/>
          <a:lstStyle/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effectLst/>
                <a:ea typeface="Calibri" panose="020F0502020204030204" pitchFamily="34" charset="0"/>
              </a:rPr>
              <a:t>Explore the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whole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pedagogical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content</a:t>
            </a:r>
            <a:r>
              <a:rPr lang="es-ES" sz="2000" dirty="0">
                <a:effectLst/>
                <a:ea typeface="Calibri" panose="020F0502020204030204" pitchFamily="34" charset="0"/>
              </a:rPr>
              <a:t> of the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platform</a:t>
            </a:r>
            <a:r>
              <a:rPr lang="es-ES" sz="2000" dirty="0">
                <a:effectLst/>
                <a:ea typeface="Calibri" panose="020F0502020204030204" pitchFamily="34" charset="0"/>
              </a:rPr>
              <a:t> (&gt;</a:t>
            </a:r>
            <a:r>
              <a:rPr lang="es-ES" sz="2000" b="1" dirty="0">
                <a:effectLst/>
                <a:ea typeface="Calibri" panose="020F0502020204030204" pitchFamily="34" charset="0"/>
              </a:rPr>
              <a:t>63,000 individual </a:t>
            </a:r>
            <a:r>
              <a:rPr lang="es-ES" sz="2000" b="1" dirty="0" err="1">
                <a:effectLst/>
                <a:ea typeface="Calibri" panose="020F0502020204030204" pitchFamily="34" charset="0"/>
              </a:rPr>
              <a:t>items</a:t>
            </a:r>
            <a:r>
              <a:rPr lang="es-ES" sz="2000" dirty="0">
                <a:effectLst/>
                <a:ea typeface="Calibri" panose="020F0502020204030204" pitchFamily="34" charset="0"/>
              </a:rPr>
              <a:t>)</a:t>
            </a:r>
            <a:endParaRPr lang="en-GB" sz="2000" dirty="0">
              <a:effectLst/>
              <a:ea typeface="Calibri" panose="020F0502020204030204" pitchFamily="34" charset="0"/>
            </a:endParaRP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effectLst/>
                <a:ea typeface="Calibri" panose="020F0502020204030204" pitchFamily="34" charset="0"/>
              </a:rPr>
              <a:t>Download</a:t>
            </a:r>
            <a:r>
              <a:rPr lang="es-ES" sz="2000" dirty="0">
                <a:effectLst/>
                <a:ea typeface="Calibri" panose="020F0502020204030204" pitchFamily="34" charset="0"/>
              </a:rPr>
              <a:t> the </a:t>
            </a:r>
            <a:r>
              <a:rPr lang="es-ES" sz="2000" b="1" dirty="0" err="1">
                <a:effectLst/>
                <a:ea typeface="Calibri" panose="020F0502020204030204" pitchFamily="34" charset="0"/>
              </a:rPr>
              <a:t>Educator</a:t>
            </a:r>
            <a:r>
              <a:rPr lang="es-ES" sz="2000" b="1" dirty="0">
                <a:effectLst/>
                <a:ea typeface="Calibri" panose="020F0502020204030204" pitchFamily="34" charset="0"/>
              </a:rPr>
              <a:t> copies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of</a:t>
            </a:r>
            <a:r>
              <a:rPr lang="es-ES" sz="2000" dirty="0">
                <a:effectLst/>
                <a:ea typeface="Calibri" panose="020F0502020204030204" pitchFamily="34" charset="0"/>
              </a:rPr>
              <a:t> cases,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articles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/>
              <a:t>(HBR!),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books</a:t>
            </a:r>
            <a:r>
              <a:rPr lang="es-ES" sz="2000" dirty="0">
                <a:effectLst/>
                <a:ea typeface="Calibri" panose="020F0502020204030204" pitchFamily="34" charset="0"/>
              </a:rPr>
              <a:t>/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chapters</a:t>
            </a:r>
            <a:r>
              <a:rPr lang="es-ES" sz="2000" dirty="0">
                <a:effectLst/>
                <a:ea typeface="Calibri" panose="020F0502020204030204" pitchFamily="34" charset="0"/>
              </a:rPr>
              <a:t>, videos</a:t>
            </a:r>
            <a:endParaRPr lang="en-GB" sz="2000" dirty="0">
              <a:effectLst/>
              <a:ea typeface="Calibri" panose="020F0502020204030204" pitchFamily="34" charset="0"/>
            </a:endParaRP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effectLst/>
                <a:ea typeface="Calibri" panose="020F0502020204030204" pitchFamily="34" charset="0"/>
              </a:rPr>
              <a:t>Access and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download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b="1" i="1" dirty="0">
                <a:effectLst/>
                <a:ea typeface="Calibri" panose="020F0502020204030204" pitchFamily="34" charset="0"/>
              </a:rPr>
              <a:t>Teaching Notes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linked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to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many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of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our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materials</a:t>
            </a:r>
            <a:endParaRPr lang="en-GB" sz="2000" dirty="0">
              <a:effectLst/>
              <a:ea typeface="Calibri" panose="020F0502020204030204" pitchFamily="34" charset="0"/>
            </a:endParaRP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 err="1">
                <a:effectLst/>
                <a:ea typeface="Calibri" panose="020F0502020204030204" pitchFamily="34" charset="0"/>
              </a:rPr>
              <a:t>Preview</a:t>
            </a:r>
            <a:r>
              <a:rPr lang="es-ES" sz="2000" dirty="0">
                <a:effectLst/>
                <a:ea typeface="Calibri" panose="020F0502020204030204" pitchFamily="34" charset="0"/>
              </a:rPr>
              <a:t> online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courses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like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Harvard </a:t>
            </a:r>
            <a:r>
              <a:rPr lang="es-ES" sz="2000" i="1" dirty="0" err="1">
                <a:effectLst/>
                <a:ea typeface="Calibri" panose="020F0502020204030204" pitchFamily="34" charset="0"/>
              </a:rPr>
              <a:t>Manage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 Mentor, and </a:t>
            </a:r>
            <a:r>
              <a:rPr lang="es-ES" sz="2000" i="1" dirty="0" err="1">
                <a:effectLst/>
                <a:ea typeface="Calibri" panose="020F0502020204030204" pitchFamily="34" charset="0"/>
              </a:rPr>
              <a:t>many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 </a:t>
            </a:r>
            <a:r>
              <a:rPr lang="es-ES" sz="2000" i="1" dirty="0" err="1">
                <a:effectLst/>
                <a:ea typeface="Calibri" panose="020F0502020204030204" pitchFamily="34" charset="0"/>
              </a:rPr>
              <a:t>others</a:t>
            </a:r>
            <a:endParaRPr lang="es-ES" sz="2000" i="1" dirty="0">
              <a:ea typeface="Calibri" panose="020F0502020204030204" pitchFamily="34" charset="0"/>
            </a:endParaRP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effectLst/>
                <a:ea typeface="Calibri" panose="020F0502020204030204" pitchFamily="34" charset="0"/>
              </a:rPr>
              <a:t>Access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all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simulations</a:t>
            </a:r>
            <a:r>
              <a:rPr lang="es-ES" sz="2000" dirty="0">
                <a:effectLst/>
                <a:ea typeface="Calibri" panose="020F0502020204030204" pitchFamily="34" charset="0"/>
              </a:rPr>
              <a:t> and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enjoy</a:t>
            </a:r>
            <a:r>
              <a:rPr lang="es-ES" sz="2000" dirty="0">
                <a:effectLst/>
                <a:ea typeface="Calibri" panose="020F0502020204030204" pitchFamily="34" charset="0"/>
              </a:rPr>
              <a:t> a </a:t>
            </a:r>
            <a:r>
              <a:rPr lang="es-ES" sz="2000" b="1" dirty="0">
                <a:effectLst/>
                <a:ea typeface="Calibri" panose="020F0502020204030204" pitchFamily="34" charset="0"/>
              </a:rPr>
              <a:t>free-trial</a:t>
            </a:r>
            <a:r>
              <a:rPr lang="es-ES" sz="2000" dirty="0">
                <a:effectLst/>
                <a:ea typeface="Calibri" panose="020F0502020204030204" pitchFamily="34" charset="0"/>
              </a:rPr>
              <a:t> (“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run </a:t>
            </a:r>
            <a:r>
              <a:rPr lang="es-ES" sz="2000" i="1" dirty="0" err="1">
                <a:effectLst/>
                <a:ea typeface="Calibri" panose="020F0502020204030204" pitchFamily="34" charset="0"/>
              </a:rPr>
              <a:t>simulation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 as </a:t>
            </a:r>
            <a:r>
              <a:rPr lang="es-ES" sz="2000" i="1" dirty="0" err="1">
                <a:ea typeface="Calibri" panose="020F0502020204030204" pitchFamily="34" charset="0"/>
              </a:rPr>
              <a:t>s</a:t>
            </a:r>
            <a:r>
              <a:rPr lang="es-ES" sz="2000" i="1" dirty="0" err="1">
                <a:effectLst/>
                <a:ea typeface="Calibri" panose="020F0502020204030204" pitchFamily="34" charset="0"/>
              </a:rPr>
              <a:t>tudent</a:t>
            </a:r>
            <a:r>
              <a:rPr lang="es-ES" sz="2000" i="1" dirty="0">
                <a:effectLst/>
                <a:ea typeface="Calibri" panose="020F0502020204030204" pitchFamily="34" charset="0"/>
              </a:rPr>
              <a:t>”</a:t>
            </a:r>
            <a:r>
              <a:rPr lang="es-ES" sz="2000" dirty="0">
                <a:effectLst/>
                <a:ea typeface="Calibri" panose="020F0502020204030204" pitchFamily="34" charset="0"/>
              </a:rPr>
              <a:t>)</a:t>
            </a: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effectLst/>
                <a:ea typeface="Calibri" panose="020F0502020204030204" pitchFamily="34" charset="0"/>
              </a:rPr>
              <a:t>Get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practical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teaching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advice</a:t>
            </a:r>
            <a:r>
              <a:rPr lang="es-ES" sz="2000" dirty="0">
                <a:effectLst/>
                <a:ea typeface="Calibri" panose="020F0502020204030204" pitchFamily="34" charset="0"/>
              </a:rPr>
              <a:t> and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inspiration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from</a:t>
            </a:r>
            <a:r>
              <a:rPr lang="es-ES" sz="2000" dirty="0">
                <a:effectLst/>
                <a:ea typeface="Calibri" panose="020F0502020204030204" pitchFamily="34" charset="0"/>
              </a:rPr>
              <a:t>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expert</a:t>
            </a:r>
            <a:r>
              <a:rPr lang="es-ES" sz="2000" dirty="0" err="1">
                <a:ea typeface="Calibri" panose="020F0502020204030204" pitchFamily="34" charset="0"/>
              </a:rPr>
              <a:t>s</a:t>
            </a:r>
            <a:r>
              <a:rPr lang="es-ES" sz="2000" dirty="0">
                <a:ea typeface="Calibri" panose="020F0502020204030204" pitchFamily="34" charset="0"/>
              </a:rPr>
              <a:t> (</a:t>
            </a:r>
            <a:r>
              <a:rPr lang="es-ES" sz="2000" b="1" i="1" dirty="0">
                <a:ea typeface="Calibri" panose="020F0502020204030204" pitchFamily="34" charset="0"/>
              </a:rPr>
              <a:t>Teaching Center</a:t>
            </a:r>
            <a:r>
              <a:rPr lang="es-ES" sz="2000" dirty="0">
                <a:ea typeface="Calibri" panose="020F0502020204030204" pitchFamily="34" charset="0"/>
              </a:rPr>
              <a:t>)</a:t>
            </a:r>
            <a:endParaRPr lang="en-GB" sz="2000" dirty="0">
              <a:effectLst/>
              <a:ea typeface="Calibri" panose="020F0502020204030204" pitchFamily="34" charset="0"/>
            </a:endParaRPr>
          </a:p>
          <a:p>
            <a:pPr marL="4000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ea typeface="Calibri" panose="020F0502020204030204" pitchFamily="34" charset="0"/>
              </a:rPr>
              <a:t>Get</a:t>
            </a:r>
            <a:r>
              <a:rPr lang="es-ES" sz="2000" dirty="0">
                <a:ea typeface="Calibri" panose="020F0502020204030204" pitchFamily="34" charset="0"/>
              </a:rPr>
              <a:t> </a:t>
            </a:r>
            <a:r>
              <a:rPr lang="es-ES" sz="2000" dirty="0" err="1">
                <a:ea typeface="Calibri" panose="020F0502020204030204" pitchFamily="34" charset="0"/>
              </a:rPr>
              <a:t>notifications</a:t>
            </a:r>
            <a:r>
              <a:rPr lang="es-ES" sz="2000" dirty="0">
                <a:effectLst/>
                <a:ea typeface="Calibri" panose="020F0502020204030204" pitchFamily="34" charset="0"/>
              </a:rPr>
              <a:t> and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enroll</a:t>
            </a:r>
            <a:r>
              <a:rPr lang="es-ES" sz="2000" dirty="0">
                <a:effectLst/>
                <a:ea typeface="Calibri" panose="020F0502020204030204" pitchFamily="34" charset="0"/>
              </a:rPr>
              <a:t> in top </a:t>
            </a:r>
            <a:r>
              <a:rPr lang="es-ES" sz="2000" dirty="0" err="1">
                <a:effectLst/>
                <a:ea typeface="Calibri" panose="020F0502020204030204" pitchFamily="34" charset="0"/>
              </a:rPr>
              <a:t>Webinars</a:t>
            </a:r>
            <a:r>
              <a:rPr lang="es-ES" sz="2000" dirty="0">
                <a:ea typeface="Calibri" panose="020F0502020204030204" pitchFamily="34" charset="0"/>
              </a:rPr>
              <a:t> and</a:t>
            </a:r>
            <a:r>
              <a:rPr lang="es-ES" sz="2000" dirty="0">
                <a:effectLst/>
                <a:ea typeface="Calibri" panose="020F0502020204030204" pitchFamily="34" charset="0"/>
              </a:rPr>
              <a:t> Seminars (</a:t>
            </a:r>
            <a:r>
              <a:rPr lang="es-ES" sz="2000" b="1" i="1" dirty="0">
                <a:effectLst/>
                <a:ea typeface="Calibri" panose="020F0502020204030204" pitchFamily="34" charset="0"/>
              </a:rPr>
              <a:t>Teaching Center</a:t>
            </a:r>
            <a:r>
              <a:rPr lang="es-ES" sz="2000" dirty="0">
                <a:effectLst/>
                <a:ea typeface="Calibri" panose="020F0502020204030204" pitchFamily="34" charset="0"/>
              </a:rPr>
              <a:t>)</a:t>
            </a:r>
            <a:endParaRPr lang="en-GB" sz="200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9F8530A-966A-4D34-9409-F99F4A7697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187927"/>
            <a:ext cx="8839200" cy="639667"/>
          </a:xfrm>
        </p:spPr>
        <p:txBody>
          <a:bodyPr/>
          <a:lstStyle/>
          <a:p>
            <a:r>
              <a:rPr lang="es-ES" dirty="0"/>
              <a:t>The </a:t>
            </a:r>
            <a:r>
              <a:rPr lang="es-ES" dirty="0" err="1"/>
              <a:t>Educator</a:t>
            </a:r>
            <a:r>
              <a:rPr lang="es-ES" dirty="0"/>
              <a:t> </a:t>
            </a:r>
            <a:r>
              <a:rPr lang="es-ES" dirty="0" err="1"/>
              <a:t>account</a:t>
            </a:r>
            <a:r>
              <a:rPr lang="es-ES" dirty="0"/>
              <a:t> </a:t>
            </a:r>
            <a:r>
              <a:rPr lang="es-ES" dirty="0" err="1"/>
              <a:t>available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Faculty</a:t>
            </a:r>
            <a:r>
              <a:rPr lang="es-ES" dirty="0"/>
              <a:t>, </a:t>
            </a:r>
            <a:r>
              <a:rPr lang="es-ES" dirty="0" err="1"/>
              <a:t>allows</a:t>
            </a:r>
            <a:r>
              <a:rPr lang="es-ES" dirty="0"/>
              <a:t> </a:t>
            </a:r>
            <a:r>
              <a:rPr lang="es-ES" dirty="0" err="1"/>
              <a:t>professors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:</a:t>
            </a:r>
            <a:endParaRPr lang="en-GB" dirty="0"/>
          </a:p>
          <a:p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8607CD-3314-4F35-AEAC-8D1C2A489C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1st step: </a:t>
            </a:r>
            <a:r>
              <a:rPr lang="es-ES" dirty="0" err="1"/>
              <a:t>Register</a:t>
            </a:r>
            <a:r>
              <a:rPr lang="es-ES" dirty="0"/>
              <a:t> as </a:t>
            </a:r>
            <a:r>
              <a:rPr lang="es-ES" dirty="0" err="1"/>
              <a:t>Educator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636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E4BA07-3DCD-4BBD-9211-C1455FE48583}"/>
              </a:ext>
            </a:extLst>
          </p:cNvPr>
          <p:cNvSpPr txBox="1">
            <a:spLocks/>
          </p:cNvSpPr>
          <p:nvPr/>
        </p:nvSpPr>
        <p:spPr>
          <a:xfrm>
            <a:off x="2248422" y="1548112"/>
            <a:ext cx="1645920" cy="1022256"/>
          </a:xfrm>
          <a:prstGeom prst="rect">
            <a:avLst/>
          </a:prstGeom>
        </p:spPr>
        <p:txBody>
          <a:bodyPr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29,000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44D6AF-CA15-4309-8F8C-0DBC4F81CAEC}"/>
              </a:ext>
            </a:extLst>
          </p:cNvPr>
          <p:cNvCxnSpPr>
            <a:cxnSpLocks/>
          </p:cNvCxnSpPr>
          <p:nvPr/>
        </p:nvCxnSpPr>
        <p:spPr>
          <a:xfrm>
            <a:off x="341786" y="1362722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5CE059-5E68-4DC4-A104-A0A47FFF8495}"/>
              </a:ext>
            </a:extLst>
          </p:cNvPr>
          <p:cNvSpPr txBox="1">
            <a:spLocks/>
          </p:cNvSpPr>
          <p:nvPr/>
        </p:nvSpPr>
        <p:spPr>
          <a:xfrm>
            <a:off x="4128583" y="1548111"/>
            <a:ext cx="1595971" cy="118361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24,000</a:t>
            </a:r>
            <a:b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</a:t>
            </a:r>
            <a:b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Articles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88641-61C5-45D2-9E66-3EBDBF47A639}"/>
              </a:ext>
            </a:extLst>
          </p:cNvPr>
          <p:cNvCxnSpPr>
            <a:cxnSpLocks/>
          </p:cNvCxnSpPr>
          <p:nvPr/>
        </p:nvCxnSpPr>
        <p:spPr>
          <a:xfrm>
            <a:off x="2198137" y="1362722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37EE3D-6209-4426-AC0D-5C06FA3BF953}"/>
              </a:ext>
            </a:extLst>
          </p:cNvPr>
          <p:cNvSpPr txBox="1">
            <a:spLocks/>
          </p:cNvSpPr>
          <p:nvPr/>
        </p:nvSpPr>
        <p:spPr>
          <a:xfrm>
            <a:off x="5875288" y="1548111"/>
            <a:ext cx="1841917" cy="14659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2,500</a:t>
            </a:r>
            <a:b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Industry/</a:t>
            </a:r>
            <a:b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Background </a:t>
            </a:r>
            <a:b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86991F-08BC-416D-8841-87A48A8E8711}"/>
              </a:ext>
            </a:extLst>
          </p:cNvPr>
          <p:cNvCxnSpPr>
            <a:cxnSpLocks/>
          </p:cNvCxnSpPr>
          <p:nvPr/>
        </p:nvCxnSpPr>
        <p:spPr>
          <a:xfrm>
            <a:off x="5875288" y="1362722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34FA3-854F-444C-B385-F7055423ED21}"/>
              </a:ext>
            </a:extLst>
          </p:cNvPr>
          <p:cNvCxnSpPr>
            <a:cxnSpLocks/>
          </p:cNvCxnSpPr>
          <p:nvPr/>
        </p:nvCxnSpPr>
        <p:spPr>
          <a:xfrm>
            <a:off x="2114321" y="3953310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30D633-9A8F-4248-A6C4-FF3BE6A2A060}"/>
              </a:ext>
            </a:extLst>
          </p:cNvPr>
          <p:cNvSpPr txBox="1">
            <a:spLocks/>
          </p:cNvSpPr>
          <p:nvPr/>
        </p:nvSpPr>
        <p:spPr>
          <a:xfrm>
            <a:off x="6021379" y="4054057"/>
            <a:ext cx="1570526" cy="102225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/>
              </a:rPr>
              <a:t>44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 Harvard Manage Mentor (HMM)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3341A6-FEB4-4379-A94D-4E8F4A2A1679}"/>
              </a:ext>
            </a:extLst>
          </p:cNvPr>
          <p:cNvCxnSpPr>
            <a:cxnSpLocks/>
          </p:cNvCxnSpPr>
          <p:nvPr/>
        </p:nvCxnSpPr>
        <p:spPr>
          <a:xfrm>
            <a:off x="5875289" y="3953310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85704F-E98E-4C8F-8A8A-4EF5D1732E8C}"/>
              </a:ext>
            </a:extLst>
          </p:cNvPr>
          <p:cNvSpPr txBox="1">
            <a:spLocks/>
          </p:cNvSpPr>
          <p:nvPr/>
        </p:nvSpPr>
        <p:spPr>
          <a:xfrm>
            <a:off x="341786" y="4054057"/>
            <a:ext cx="1645920" cy="1022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260</a:t>
            </a:r>
            <a:b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584FDE-60F3-4600-B09C-924B039A567B}"/>
              </a:ext>
            </a:extLst>
          </p:cNvPr>
          <p:cNvCxnSpPr>
            <a:cxnSpLocks/>
          </p:cNvCxnSpPr>
          <p:nvPr/>
        </p:nvCxnSpPr>
        <p:spPr>
          <a:xfrm>
            <a:off x="288767" y="3953310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F99B4E-B69C-42A2-9394-F1DF6B0034CF}"/>
              </a:ext>
            </a:extLst>
          </p:cNvPr>
          <p:cNvCxnSpPr>
            <a:cxnSpLocks/>
          </p:cNvCxnSpPr>
          <p:nvPr/>
        </p:nvCxnSpPr>
        <p:spPr>
          <a:xfrm>
            <a:off x="4033372" y="3953310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1606BD-3FF6-40AF-A499-A278393FEEFE}"/>
              </a:ext>
            </a:extLst>
          </p:cNvPr>
          <p:cNvCxnSpPr>
            <a:cxnSpLocks/>
          </p:cNvCxnSpPr>
          <p:nvPr/>
        </p:nvCxnSpPr>
        <p:spPr>
          <a:xfrm>
            <a:off x="4046939" y="1362722"/>
            <a:ext cx="1645920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39DD39C-1154-4A9F-9731-260E2F099184}"/>
              </a:ext>
            </a:extLst>
          </p:cNvPr>
          <p:cNvSpPr txBox="1">
            <a:spLocks/>
          </p:cNvSpPr>
          <p:nvPr/>
        </p:nvSpPr>
        <p:spPr>
          <a:xfrm>
            <a:off x="417514" y="1548112"/>
            <a:ext cx="1645921" cy="1022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/>
              </a:rPr>
              <a:t>&gt;63</a:t>
            </a: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,000</a:t>
            </a:r>
            <a:b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Course 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B34F80-EED6-4714-813F-8E59861D2DA4}"/>
              </a:ext>
            </a:extLst>
          </p:cNvPr>
          <p:cNvSpPr/>
          <p:nvPr/>
        </p:nvSpPr>
        <p:spPr>
          <a:xfrm>
            <a:off x="7832620" y="0"/>
            <a:ext cx="435938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499068-E9F8-48CB-85A8-367645AA0A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37" y="1556989"/>
            <a:ext cx="1513384" cy="16230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34B37F-9B73-46AC-B650-89A845B23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14" y="1556989"/>
            <a:ext cx="1542872" cy="1623023"/>
          </a:xfrm>
          <a:prstGeom prst="rect">
            <a:avLst/>
          </a:prstGeom>
        </p:spPr>
      </p:pic>
      <p:pic>
        <p:nvPicPr>
          <p:cNvPr id="30" name="Picture 29" descr="A circuit board&#10;&#10;Description automatically generated">
            <a:extLst>
              <a:ext uri="{FF2B5EF4-FFF2-40B4-BE49-F238E27FC236}">
                <a16:creationId xmlns:a16="http://schemas.microsoft.com/office/drawing/2014/main" id="{3F8759E1-3528-4CFD-8AFF-445568E1A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37" y="3255329"/>
            <a:ext cx="1513384" cy="15597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Picture 30" descr="A picture containing umbrella&#10;&#10;Description automatically generated">
            <a:extLst>
              <a:ext uri="{FF2B5EF4-FFF2-40B4-BE49-F238E27FC236}">
                <a16:creationId xmlns:a16="http://schemas.microsoft.com/office/drawing/2014/main" id="{04F4B802-5F42-40BA-B0BD-0213D4C7C8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359" y="3255329"/>
            <a:ext cx="1507427" cy="15778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A4BB21-1388-4152-BF62-666FCC0F3308}"/>
              </a:ext>
            </a:extLst>
          </p:cNvPr>
          <p:cNvSpPr txBox="1">
            <a:spLocks/>
          </p:cNvSpPr>
          <p:nvPr/>
        </p:nvSpPr>
        <p:spPr>
          <a:xfrm>
            <a:off x="2198137" y="4054057"/>
            <a:ext cx="1848802" cy="1022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  <a:b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Simulations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8BCB868-4ACC-467D-823A-3FC4FE93532F}"/>
              </a:ext>
            </a:extLst>
          </p:cNvPr>
          <p:cNvSpPr txBox="1">
            <a:spLocks/>
          </p:cNvSpPr>
          <p:nvPr/>
        </p:nvSpPr>
        <p:spPr>
          <a:xfrm>
            <a:off x="4217326" y="4054057"/>
            <a:ext cx="1688294" cy="102225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HBR Articles</a:t>
            </a:r>
          </a:p>
        </p:txBody>
      </p:sp>
    </p:spTree>
    <p:extLst>
      <p:ext uri="{BB962C8B-B14F-4D97-AF65-F5344CB8AC3E}">
        <p14:creationId xmlns:p14="http://schemas.microsoft.com/office/powerpoint/2010/main" val="26027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sitting, table, background&#10;&#10;Description automatically generated">
            <a:extLst>
              <a:ext uri="{FF2B5EF4-FFF2-40B4-BE49-F238E27FC236}">
                <a16:creationId xmlns:a16="http://schemas.microsoft.com/office/drawing/2014/main" id="{D6DD7510-5EC0-E66F-2576-9437EA8AE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11"/>
          <a:stretch/>
        </p:blipFill>
        <p:spPr>
          <a:xfrm>
            <a:off x="0" y="0"/>
            <a:ext cx="12185452" cy="6096000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3BC8C6-7834-42CF-91FE-779AA5CDE010}"/>
              </a:ext>
            </a:extLst>
          </p:cNvPr>
          <p:cNvSpPr txBox="1">
            <a:spLocks/>
          </p:cNvSpPr>
          <p:nvPr/>
        </p:nvSpPr>
        <p:spPr>
          <a:xfrm>
            <a:off x="435246" y="4031136"/>
            <a:ext cx="11321508" cy="16226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4E2B3-F241-477C-B8F0-A4E80127B0C3}"/>
              </a:ext>
            </a:extLst>
          </p:cNvPr>
          <p:cNvSpPr txBox="1">
            <a:spLocks/>
          </p:cNvSpPr>
          <p:nvPr/>
        </p:nvSpPr>
        <p:spPr>
          <a:xfrm>
            <a:off x="435246" y="6321255"/>
            <a:ext cx="11321508" cy="5105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3333" b="1" kern="1200" spc="-125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4500" b="1" kern="1200" spc="-83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C07FFAF-06FA-724E-A4EE-98F05A2B30C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5246" y="1681077"/>
            <a:ext cx="5444744" cy="3018367"/>
          </a:xfrm>
        </p:spPr>
        <p:txBody>
          <a:bodyPr/>
          <a:lstStyle/>
          <a:p>
            <a:r>
              <a:rPr lang="en-US" dirty="0"/>
              <a:t>62 Global Partner Collections</a:t>
            </a:r>
          </a:p>
          <a:p>
            <a:r>
              <a:rPr lang="en-US" dirty="0">
                <a:solidFill>
                  <a:schemeClr val="bg1"/>
                </a:solidFill>
              </a:rPr>
              <a:t>Showcasing business cultures from around the world.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12503-5C49-B1D1-3F58-6E71D3E17DC8}"/>
              </a:ext>
            </a:extLst>
          </p:cNvPr>
          <p:cNvSpPr txBox="1"/>
          <p:nvPr/>
        </p:nvSpPr>
        <p:spPr>
          <a:xfrm>
            <a:off x="10724093" y="5793254"/>
            <a:ext cx="11562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of August 2022</a:t>
            </a:r>
          </a:p>
        </p:txBody>
      </p:sp>
    </p:spTree>
    <p:extLst>
      <p:ext uri="{BB962C8B-B14F-4D97-AF65-F5344CB8AC3E}">
        <p14:creationId xmlns:p14="http://schemas.microsoft.com/office/powerpoint/2010/main" val="251206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37F4EF9-A900-3241-91C3-13E718965FCE}"/>
              </a:ext>
            </a:extLst>
          </p:cNvPr>
          <p:cNvSpPr/>
          <p:nvPr/>
        </p:nvSpPr>
        <p:spPr>
          <a:xfrm>
            <a:off x="533400" y="2500347"/>
            <a:ext cx="11154008" cy="3408763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D43D9-BBDB-4C46-B654-6407D1C55CC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21525" y="860499"/>
            <a:ext cx="11125200" cy="557278"/>
          </a:xfrm>
        </p:spPr>
        <p:txBody>
          <a:bodyPr/>
          <a:lstStyle/>
          <a:p>
            <a:r>
              <a:rPr lang="en-US" dirty="0"/>
              <a:t>Partner Collections Include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8DE71-9934-2741-B7CC-F36F5F1BF1FA}"/>
              </a:ext>
            </a:extLst>
          </p:cNvPr>
          <p:cNvSpPr/>
          <p:nvPr/>
        </p:nvSpPr>
        <p:spPr>
          <a:xfrm>
            <a:off x="679785" y="2728161"/>
            <a:ext cx="2303464" cy="3304964"/>
          </a:xfrm>
          <a:prstGeom prst="rect">
            <a:avLst/>
          </a:prstGeom>
        </p:spPr>
        <p:txBody>
          <a:bodyPr wrap="square" lIns="0" tIns="0" r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ABCC at Nanyang Tech University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Babson College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Berrett-Koehler Publishers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Enterprise Trust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Experts Press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Horizons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Management Review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CEIBS (China Europe International Business School)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China Europe International Business School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CLADEA-BALAS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Columbia Business School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Crimson Group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9D7C5-3AEB-D949-B64B-67745AA5580B}"/>
              </a:ext>
            </a:extLst>
          </p:cNvPr>
          <p:cNvSpPr/>
          <p:nvPr/>
        </p:nvSpPr>
        <p:spPr>
          <a:xfrm>
            <a:off x="6222495" y="2680772"/>
            <a:ext cx="2591593" cy="3228339"/>
          </a:xfrm>
          <a:prstGeom prst="rect">
            <a:avLst/>
          </a:prstGeom>
        </p:spPr>
        <p:txBody>
          <a:bodyPr wrap="square" lIns="0" tIns="0" rIns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AA322-D30F-CF40-991B-EAE8BA568615}"/>
              </a:ext>
            </a:extLst>
          </p:cNvPr>
          <p:cNvSpPr/>
          <p:nvPr/>
        </p:nvSpPr>
        <p:spPr>
          <a:xfrm>
            <a:off x="3182203" y="2728161"/>
            <a:ext cx="2724834" cy="3216575"/>
          </a:xfrm>
          <a:prstGeom prst="rect">
            <a:avLst/>
          </a:prstGeom>
        </p:spPr>
        <p:txBody>
          <a:bodyPr wrap="square" lIns="0" tIns="0" rIns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Darden School of Business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Mgmt. Institute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School of Mgmt.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Health Delivery / Harvard Medical School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Greif Center for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Entrep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Studies – USC 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HEC Montréal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Kong University  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Hubro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Education 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 Business School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IESE Business School, University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IESE-Insight Magazine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IIM Ahmedabad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30CE-8FB1-3247-AC53-65AD53AAF11E}"/>
              </a:ext>
            </a:extLst>
          </p:cNvPr>
          <p:cNvSpPr/>
          <p:nvPr/>
        </p:nvSpPr>
        <p:spPr>
          <a:xfrm>
            <a:off x="9015106" y="2728160"/>
            <a:ext cx="2717556" cy="3216575"/>
          </a:xfrm>
          <a:prstGeom prst="rect">
            <a:avLst/>
          </a:prstGeom>
        </p:spPr>
        <p:txBody>
          <a:bodyPr wrap="square" lIns="0" tIns="0" rIns="0">
            <a:noAutofit/>
          </a:bodyPr>
          <a:lstStyle/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Rotterdam School of Mgmt.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SimCase 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Singapore Management University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Enterprise Knowledge Network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Stanford Graduate School of Business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Crimson Group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Thunderbird School of Global Mgmt.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Tsinghua SEM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 Berkeley – Haas School of Business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Hong Kong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USC Marshall School of Business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WDI Publishing at the U. of Michigan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Wharton School, U. of Pennsylvania</a:t>
            </a: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379AB4-DC6E-9B43-A8B4-47E5E62132B5}"/>
              </a:ext>
            </a:extLst>
          </p:cNvPr>
          <p:cNvCxnSpPr/>
          <p:nvPr/>
        </p:nvCxnSpPr>
        <p:spPr>
          <a:xfrm>
            <a:off x="3016947" y="2702750"/>
            <a:ext cx="0" cy="306743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CDFFFD-0492-454D-BB3B-4A5557016F4E}"/>
              </a:ext>
            </a:extLst>
          </p:cNvPr>
          <p:cNvCxnSpPr/>
          <p:nvPr/>
        </p:nvCxnSpPr>
        <p:spPr>
          <a:xfrm>
            <a:off x="6055155" y="2734655"/>
            <a:ext cx="0" cy="306743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90D3C9-2735-F34E-9FA2-5877E72E4422}"/>
              </a:ext>
            </a:extLst>
          </p:cNvPr>
          <p:cNvCxnSpPr/>
          <p:nvPr/>
        </p:nvCxnSpPr>
        <p:spPr>
          <a:xfrm>
            <a:off x="8842654" y="2734655"/>
            <a:ext cx="0" cy="306743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Logos | Darden Branding">
            <a:extLst>
              <a:ext uri="{FF2B5EF4-FFF2-40B4-BE49-F238E27FC236}">
                <a16:creationId xmlns:a16="http://schemas.microsoft.com/office/drawing/2014/main" id="{604C8A8A-935A-9C1D-863E-7C032723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73" y="1652443"/>
            <a:ext cx="2953865" cy="6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s | Ivey Brand">
            <a:extLst>
              <a:ext uri="{FF2B5EF4-FFF2-40B4-BE49-F238E27FC236}">
                <a16:creationId xmlns:a16="http://schemas.microsoft.com/office/drawing/2014/main" id="{C34C76B6-9F48-C559-2409-8FF07630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886" y="1626318"/>
            <a:ext cx="1333433" cy="7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EAD | The Business School for the World Vector Logo - (.SVG + ...">
            <a:extLst>
              <a:ext uri="{FF2B5EF4-FFF2-40B4-BE49-F238E27FC236}">
                <a16:creationId xmlns:a16="http://schemas.microsoft.com/office/drawing/2014/main" id="{2D90024C-112A-3716-96DD-49224E2AF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577" y="1439797"/>
            <a:ext cx="890084" cy="10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tandford Business School">
            <a:extLst>
              <a:ext uri="{FF2B5EF4-FFF2-40B4-BE49-F238E27FC236}">
                <a16:creationId xmlns:a16="http://schemas.microsoft.com/office/drawing/2014/main" id="{5355FC31-F58C-3B17-1F09-98D686447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805" y="1613167"/>
            <a:ext cx="2086463" cy="6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F844-F75B-7F91-ABDE-022FFB4A8814}"/>
              </a:ext>
            </a:extLst>
          </p:cNvPr>
          <p:cNvSpPr/>
          <p:nvPr/>
        </p:nvSpPr>
        <p:spPr>
          <a:xfrm>
            <a:off x="6179624" y="2725109"/>
            <a:ext cx="2724834" cy="3290698"/>
          </a:xfrm>
          <a:prstGeom prst="rect">
            <a:avLst/>
          </a:prstGeom>
        </p:spPr>
        <p:txBody>
          <a:bodyPr wrap="square" lIns="0" tIns="0" rIns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LiveCase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London Business School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Marketplace Simulations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McGraw-Hill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MEGA Learning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 Sloan Mgmt. Review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MobLab 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NACRA Case Research Journal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Perseus Books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Princeton University Press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on Negotiation at Harvard Law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Education Leadership Project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Rotman Mgmt. Magazine</a:t>
            </a: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1772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_HMM Generic">
  <a:themeElements>
    <a:clrScheme name="Custom 14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C"/>
      </a:accent2>
      <a:accent3>
        <a:srgbClr val="08B89D"/>
      </a:accent3>
      <a:accent4>
        <a:srgbClr val="5A8EC7"/>
      </a:accent4>
      <a:accent5>
        <a:srgbClr val="C0E7F5"/>
      </a:accent5>
      <a:accent6>
        <a:srgbClr val="006B8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51BF66AD-F763-4F42-8772-3624D1319F5F}"/>
    </a:ext>
  </a:extLst>
</a:theme>
</file>

<file path=ppt/theme/theme10.xml><?xml version="1.0" encoding="utf-8"?>
<a:theme xmlns:a="http://schemas.openxmlformats.org/drawingml/2006/main" name="HE_BASIC">
  <a:themeElements>
    <a:clrScheme name="HBP UNIVERSAL NOV 2021">
      <a:dk1>
        <a:srgbClr val="000000"/>
      </a:dk1>
      <a:lt1>
        <a:srgbClr val="FFFFFF"/>
      </a:lt1>
      <a:dk2>
        <a:srgbClr val="7F8285"/>
      </a:dk2>
      <a:lt2>
        <a:srgbClr val="CCC1B2"/>
      </a:lt2>
      <a:accent1>
        <a:srgbClr val="0037A8"/>
      </a:accent1>
      <a:accent2>
        <a:srgbClr val="00AEEF"/>
      </a:accent2>
      <a:accent3>
        <a:srgbClr val="65B9A7"/>
      </a:accent3>
      <a:accent4>
        <a:srgbClr val="F4AE58"/>
      </a:accent4>
      <a:accent5>
        <a:srgbClr val="745ABA"/>
      </a:accent5>
      <a:accent6>
        <a:srgbClr val="B10020"/>
      </a:accent6>
      <a:hlink>
        <a:srgbClr val="0036A7"/>
      </a:hlink>
      <a:folHlink>
        <a:srgbClr val="745AB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2394_CL_HE_MASTER_TEMPLATE" id="{95C240FF-CC1F-8E41-A216-D1A3CC637BA3}" vid="{BE0ABEF4-3911-A24B-A8C2-27044DB21650}"/>
    </a:ext>
  </a:extLst>
</a:theme>
</file>

<file path=ppt/theme/theme11.xml><?xml version="1.0" encoding="utf-8"?>
<a:theme xmlns:a="http://schemas.openxmlformats.org/drawingml/2006/main" name="1_HE_BASIC">
  <a:themeElements>
    <a:clrScheme name="Custom 6">
      <a:dk1>
        <a:srgbClr val="000000"/>
      </a:dk1>
      <a:lt1>
        <a:srgbClr val="FFFFFF"/>
      </a:lt1>
      <a:dk2>
        <a:srgbClr val="7F8285"/>
      </a:dk2>
      <a:lt2>
        <a:srgbClr val="000000"/>
      </a:lt2>
      <a:accent1>
        <a:srgbClr val="0037A8"/>
      </a:accent1>
      <a:accent2>
        <a:srgbClr val="00AEEF"/>
      </a:accent2>
      <a:accent3>
        <a:srgbClr val="65B9A7"/>
      </a:accent3>
      <a:accent4>
        <a:srgbClr val="F4AE58"/>
      </a:accent4>
      <a:accent5>
        <a:srgbClr val="745ABA"/>
      </a:accent5>
      <a:accent6>
        <a:srgbClr val="B10020"/>
      </a:accent6>
      <a:hlink>
        <a:srgbClr val="0036A7"/>
      </a:hlink>
      <a:folHlink>
        <a:srgbClr val="745AB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2394_CL_HE_MASTER_TEMPLATE" id="{95C240FF-CC1F-8E41-A216-D1A3CC637BA3}" vid="{BE0ABEF4-3911-A24B-A8C2-27044DB21650}"/>
    </a:ext>
  </a:extLst>
</a:theme>
</file>

<file path=ppt/theme/theme12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D4888"/>
      </a:dk2>
      <a:lt2>
        <a:srgbClr val="808284"/>
      </a:lt2>
      <a:accent1>
        <a:srgbClr val="A20F31"/>
      </a:accent1>
      <a:accent2>
        <a:srgbClr val="0BB1CB"/>
      </a:accent2>
      <a:accent3>
        <a:srgbClr val="0CB79E"/>
      </a:accent3>
      <a:accent4>
        <a:srgbClr val="588EC6"/>
      </a:accent4>
      <a:accent5>
        <a:srgbClr val="C0E6F5"/>
      </a:accent5>
      <a:accent6>
        <a:srgbClr val="02757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214688"/>
      </a:lt2>
      <a:accent1>
        <a:srgbClr val="808085"/>
      </a:accent1>
      <a:accent2>
        <a:srgbClr val="A20F34"/>
      </a:accent2>
      <a:accent3>
        <a:srgbClr val="07B2CB"/>
      </a:accent3>
      <a:accent4>
        <a:srgbClr val="03B79D"/>
      </a:accent4>
      <a:accent5>
        <a:srgbClr val="568EC6"/>
      </a:accent5>
      <a:accent6>
        <a:srgbClr val="BFE5F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_Color Field">
  <a:themeElements>
    <a:clrScheme name="HBPE PPT 08242020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D783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3.xml><?xml version="1.0" encoding="utf-8"?>
<a:theme xmlns:a="http://schemas.openxmlformats.org/drawingml/2006/main" name="Split Screen">
  <a:themeElements>
    <a:clrScheme name="Custom 13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4.xml><?xml version="1.0" encoding="utf-8"?>
<a:theme xmlns:a="http://schemas.openxmlformats.org/drawingml/2006/main" name="1_Basic_White">
  <a:themeElements>
    <a:clrScheme name="Custom 13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5.xml><?xml version="1.0" encoding="utf-8"?>
<a:theme xmlns:a="http://schemas.openxmlformats.org/drawingml/2006/main" name="1_Basic_Color Field">
  <a:themeElements>
    <a:clrScheme name="HBPE PPT 08242020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D783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6.xml><?xml version="1.0" encoding="utf-8"?>
<a:theme xmlns:a="http://schemas.openxmlformats.org/drawingml/2006/main" name="2_Basic_White">
  <a:themeElements>
    <a:clrScheme name="Custom 13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7.xml><?xml version="1.0" encoding="utf-8"?>
<a:theme xmlns:a="http://schemas.openxmlformats.org/drawingml/2006/main" name="3_Basic_White">
  <a:themeElements>
    <a:clrScheme name="Custom 13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8.xml><?xml version="1.0" encoding="utf-8"?>
<a:theme xmlns:a="http://schemas.openxmlformats.org/drawingml/2006/main" name="4_Basic_White">
  <a:themeElements>
    <a:clrScheme name="Custom 13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ppt/theme/theme9.xml><?xml version="1.0" encoding="utf-8"?>
<a:theme xmlns:a="http://schemas.openxmlformats.org/drawingml/2006/main" name="2_Basic_Color Field">
  <a:themeElements>
    <a:clrScheme name="HBPE PPT 08242020">
      <a:dk1>
        <a:srgbClr val="000000"/>
      </a:dk1>
      <a:lt1>
        <a:srgbClr val="FFFFFF"/>
      </a:lt1>
      <a:dk2>
        <a:srgbClr val="808285"/>
      </a:dk2>
      <a:lt2>
        <a:srgbClr val="1F4889"/>
      </a:lt2>
      <a:accent1>
        <a:srgbClr val="A31034"/>
      </a:accent1>
      <a:accent2>
        <a:srgbClr val="00B3CD"/>
      </a:accent2>
      <a:accent3>
        <a:srgbClr val="08B89D"/>
      </a:accent3>
      <a:accent4>
        <a:srgbClr val="598EC7"/>
      </a:accent4>
      <a:accent5>
        <a:srgbClr val="C0E7F5"/>
      </a:accent5>
      <a:accent6>
        <a:srgbClr val="007670"/>
      </a:accent6>
      <a:hlink>
        <a:srgbClr val="1F4889"/>
      </a:hlink>
      <a:folHlink>
        <a:srgbClr val="D783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5343E7-8726-8F4E-AA19-76623DD229F6}" vid="{CC9D48EA-FB02-9D4A-BE6B-752459F423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12980</TotalTime>
  <Words>1674</Words>
  <Application>Microsoft Office PowerPoint</Application>
  <PresentationFormat>Panorámica</PresentationFormat>
  <Paragraphs>377</Paragraphs>
  <Slides>30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30</vt:i4>
      </vt:variant>
    </vt:vector>
  </HeadingPairs>
  <TitlesOfParts>
    <vt:vector size="47" baseType="lpstr">
      <vt:lpstr>Arial</vt:lpstr>
      <vt:lpstr>Arial Black</vt:lpstr>
      <vt:lpstr>Calibri</vt:lpstr>
      <vt:lpstr>System Font Regular</vt:lpstr>
      <vt:lpstr>Times New Roman</vt:lpstr>
      <vt:lpstr>Wingdings</vt:lpstr>
      <vt:lpstr>1_Title_HMM Generic</vt:lpstr>
      <vt:lpstr>Basic_Color Field</vt:lpstr>
      <vt:lpstr>Split Screen</vt:lpstr>
      <vt:lpstr>1_Basic_White</vt:lpstr>
      <vt:lpstr>1_Basic_Color Field</vt:lpstr>
      <vt:lpstr>2_Basic_White</vt:lpstr>
      <vt:lpstr>3_Basic_White</vt:lpstr>
      <vt:lpstr>4_Basic_White</vt:lpstr>
      <vt:lpstr>2_Basic_Color Field</vt:lpstr>
      <vt:lpstr>HE_BASIC</vt:lpstr>
      <vt:lpstr>1_HE_BASIC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Bertsch, John</dc:creator>
  <cp:lastModifiedBy>sergio.klecker@gmail.com</cp:lastModifiedBy>
  <cp:revision>1948</cp:revision>
  <cp:lastPrinted>2020-07-24T16:41:45Z</cp:lastPrinted>
  <dcterms:created xsi:type="dcterms:W3CDTF">2020-07-10T18:19:11Z</dcterms:created>
  <dcterms:modified xsi:type="dcterms:W3CDTF">2024-01-24T21:57:30Z</dcterms:modified>
</cp:coreProperties>
</file>